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1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302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9144000" cy="6858000" type="screen4x3"/>
  <p:notesSz cx="6858000" cy="9144000"/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3958-F9CF-43DD-AD57-F41DE2045858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FA9E6-053F-4B6A-B1C7-48C2BFEA98A8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C791E-66F0-4EC6-8AC7-FFBFCD37B0D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C1C79F8-4D64-4993-A70D-6D4BDD721258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7BEFC-8F55-494D-93FB-5C33B0AD66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501B-E98C-41F9-875E-F29F313402A9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67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7D6B-F79F-4708-A1E8-3F0996646786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190096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7D6B-F79F-4708-A1E8-3F0996646786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204853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7D6B-F79F-4708-A1E8-3F0996646786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94175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7D6B-F79F-4708-A1E8-3F0996646786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1944691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7D6B-F79F-4708-A1E8-3F0996646786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56749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BF136-B801-4047-A2E5-C5EEF670655D}" type="datetime1">
              <a:rPr lang="zh-CN" altLang="en-US" smtClean="0"/>
              <a:pPr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34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281FF-A0A9-4DDD-9BE5-411A376D92C7}" type="datetime1">
              <a:rPr lang="zh-CN" altLang="en-US" smtClean="0"/>
              <a:pPr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517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A5F53A-AD86-480B-BC42-99363C49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244C86EF-E812-4B45-9C4D-B6F07AC0EB7A}" type="datetime1">
              <a:rPr lang="zh-CN" altLang="en-US" smtClean="0"/>
              <a:pPr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5852DC-ADB3-405B-B0AD-41E9A975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/>
              <a:t>2024</a:t>
            </a:r>
            <a:r>
              <a:rPr lang="zh-CN" altLang="en-US" b="1" kern="0" spc="-30"/>
              <a:t>年春季</a:t>
            </a:r>
            <a:r>
              <a:rPr lang="en-US" altLang="zh-CN" b="1" kern="0" spc="-30"/>
              <a:t>《</a:t>
            </a:r>
            <a:r>
              <a:rPr lang="zh-CN" altLang="en-US" b="1" kern="0" spc="-30"/>
              <a:t>计算机与网络安全</a:t>
            </a:r>
            <a:r>
              <a:rPr lang="en-US" altLang="zh-CN" kern="0" spc="-30"/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0420D4-C8E6-4F03-84DF-5F4E7443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330E81CD-CEE3-4ABB-8BF1-A4E334CCB9B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C17B-4FD5-44EA-9A56-6199993A9C8B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66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13A8-8714-4E89-AC7B-F68BA8D9C7D5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65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11D24-24D2-4F0F-8B52-27C0D4EBA8E3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57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C576-EFEE-4458-BE84-83B436A38249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70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A93F-65FE-4A59-B02C-CDC88CB4BE6F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58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970A-9D71-4CDD-8B93-0110C336BB6C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en-US" altLang="zh-CN" kern="0" spc="-3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1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6C499-0F9A-47C2-9A30-A8A1BA5CCA9D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87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4B43-FC30-42EF-A975-840048964CAD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5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7D6B-F79F-4708-A1E8-3F0996646786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0E81CD-CEE3-4ABB-8BF1-A4E334CCB9B7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100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/>
          <p:nvPr/>
        </p:nvSpPr>
        <p:spPr>
          <a:xfrm>
            <a:off x="1681162" y="2593527"/>
            <a:ext cx="5781675" cy="17837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algn="ctr" rtl="0" eaLnBrk="0">
              <a:lnSpc>
                <a:spcPct val="96000"/>
              </a:lnSpc>
            </a:pPr>
            <a:r>
              <a:rPr lang="zh-CN" sz="5500" b="1" kern="0" spc="-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计算机与网络安全综合实验</a:t>
            </a:r>
          </a:p>
        </p:txBody>
      </p:sp>
      <p:sp>
        <p:nvSpPr>
          <p:cNvPr id="8" name="textbox 8"/>
          <p:cNvSpPr/>
          <p:nvPr/>
        </p:nvSpPr>
        <p:spPr>
          <a:xfrm>
            <a:off x="2259106" y="5654686"/>
            <a:ext cx="4114799" cy="4197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8000"/>
              </a:lnSpc>
            </a:pPr>
            <a:r>
              <a:rPr lang="en-US" altLang="zh-CN" sz="3300" b="1" kern="0" spc="-5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pbfeng</a:t>
            </a:r>
            <a:r>
              <a:rPr sz="3300" b="1" kern="0" spc="-5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@xidian.edu.cn</a:t>
            </a:r>
            <a:endParaRPr lang="en-US" altLang="en-US" sz="3300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DA0C0A27-8B75-4621-A3FF-353313BE52AD}"/>
              </a:ext>
            </a:extLst>
          </p:cNvPr>
          <p:cNvSpPr/>
          <p:nvPr/>
        </p:nvSpPr>
        <p:spPr>
          <a:xfrm>
            <a:off x="3825690" y="4827692"/>
            <a:ext cx="1653988" cy="5713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ctr" rtl="0" eaLnBrk="0">
              <a:lnSpc>
                <a:spcPct val="97000"/>
              </a:lnSpc>
            </a:pPr>
            <a:r>
              <a:rPr lang="zh-CN" altLang="en-US" sz="3300" b="1" dirty="0">
                <a:latin typeface="宋体" panose="02010600030101010101" pitchFamily="2" charset="-122"/>
                <a:ea typeface="宋体" panose="02010600030101010101" pitchFamily="2" charset="-122"/>
              </a:rPr>
              <a:t>冯鹏斌</a:t>
            </a:r>
            <a:endParaRPr lang="en-US" altLang="en-US" sz="33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6"/>
          <p:cNvSpPr/>
          <p:nvPr>
            <p:custDataLst>
              <p:tags r:id="rId1"/>
            </p:custDataLst>
          </p:nvPr>
        </p:nvSpPr>
        <p:spPr>
          <a:xfrm>
            <a:off x="770109" y="595009"/>
            <a:ext cx="3407409" cy="6845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4500" b="1" kern="0" spc="-80" dirty="0">
                <a:solidFill>
                  <a:srgbClr val="FFFF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实验资料</a:t>
            </a:r>
            <a:endParaRPr lang="en-US" altLang="en-US" sz="450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1800" y="1836420"/>
            <a:ext cx="7672070" cy="338455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EF2F1-1CB2-4384-ACEC-74C8175C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5A018-A5A4-464E-83C3-4E098EC72F4B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7DEFC99-346A-443D-942C-86037F7B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F88367-1729-48A5-9820-031F524A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box 210"/>
          <p:cNvSpPr/>
          <p:nvPr/>
        </p:nvSpPr>
        <p:spPr>
          <a:xfrm>
            <a:off x="1045844" y="4523105"/>
            <a:ext cx="7571639" cy="2230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2300" b="1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sz="2300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300" b="1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中级</a:t>
            </a:r>
            <a:r>
              <a:rPr sz="2300" b="1" kern="0" spc="3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H3</a:t>
            </a:r>
            <a:r>
              <a:rPr sz="23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CSE</a:t>
            </a:r>
            <a:r>
              <a:rPr sz="2300" b="1" kern="0" spc="3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(H3C</a:t>
            </a:r>
            <a:r>
              <a:rPr sz="2300" b="1" kern="0" spc="17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  </a:t>
            </a:r>
            <a:r>
              <a:rPr sz="2300" b="1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认证高级网络工程师</a:t>
            </a:r>
            <a:r>
              <a:rPr sz="2300" b="1" kern="0" spc="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40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2420" indent="-300355" algn="l" rtl="0" eaLnBrk="0">
              <a:lnSpc>
                <a:spcPct val="129000"/>
              </a:lnSpc>
              <a:spcBef>
                <a:spcPts val="700"/>
              </a:spcBef>
            </a:pPr>
            <a:r>
              <a:rPr sz="2300" b="1" kern="0" spc="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sz="2300" kern="0" spc="-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300" b="1" kern="0" spc="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高级</a:t>
            </a:r>
            <a:r>
              <a:rPr sz="2300" b="1" kern="0" spc="7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H3</a:t>
            </a:r>
            <a:r>
              <a:rPr sz="23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CTE</a:t>
            </a:r>
            <a:r>
              <a:rPr sz="2300" b="1" kern="0" spc="7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(H3C</a:t>
            </a:r>
            <a:r>
              <a:rPr sz="2300" b="1" kern="0" spc="17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  </a:t>
            </a:r>
            <a:r>
              <a:rPr sz="2300" b="1" kern="0" spc="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认证网络排错专家)和</a:t>
            </a:r>
            <a:r>
              <a:rPr sz="2300" b="1" kern="0" spc="7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</a:t>
            </a:r>
            <a:r>
              <a:rPr sz="2300" kern="0" spc="7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3</a:t>
            </a:r>
            <a:r>
              <a:rPr sz="2300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CIE</a:t>
            </a:r>
            <a:r>
              <a:rPr sz="2300" kern="0" spc="2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</a:t>
            </a:r>
            <a:r>
              <a:rPr sz="2300" b="1" kern="0" spc="11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H3C</a:t>
            </a:r>
            <a:r>
              <a:rPr sz="2300" b="1" kern="0" spc="1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认证互联网络专家)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44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44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2000"/>
              </a:lnSpc>
            </a:pPr>
            <a:endParaRPr lang="en-US" alt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40610" algn="l" rtl="0" eaLnBrk="0">
              <a:lnSpc>
                <a:spcPts val="1505"/>
              </a:lnSpc>
              <a:spcBef>
                <a:spcPts val="5"/>
              </a:spcBef>
            </a:pP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2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644889" y="1212837"/>
            <a:ext cx="5274240" cy="2114595"/>
          </a:xfrm>
          <a:prstGeom prst="rect">
            <a:avLst/>
          </a:prstGeom>
        </p:spPr>
      </p:pic>
      <p:sp>
        <p:nvSpPr>
          <p:cNvPr id="214" name="textbox 214"/>
          <p:cNvSpPr/>
          <p:nvPr/>
        </p:nvSpPr>
        <p:spPr>
          <a:xfrm>
            <a:off x="764115" y="559674"/>
            <a:ext cx="2419352" cy="1553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4600" b="1" kern="0" spc="-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H3C</a:t>
            </a:r>
            <a:r>
              <a:rPr sz="4600" kern="0" spc="-5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4600" b="1" kern="0" spc="-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</a:t>
            </a:r>
            <a:endParaRPr lang="en-US" alt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4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5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3000"/>
              </a:lnSpc>
            </a:pPr>
            <a:endParaRPr lang="en-US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eaLnBrk="0">
              <a:lnSpc>
                <a:spcPct val="97000"/>
              </a:lnSpc>
              <a:spcBef>
                <a:spcPts val="5"/>
              </a:spcBef>
            </a:pPr>
            <a:r>
              <a:rPr sz="2700" b="1" kern="0" spc="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网络认证体系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6"/>
          <p:cNvSpPr/>
          <p:nvPr/>
        </p:nvSpPr>
        <p:spPr>
          <a:xfrm>
            <a:off x="1041420" y="3901002"/>
            <a:ext cx="5372642" cy="346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2300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sz="2300" kern="0" spc="-2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300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初级</a:t>
            </a:r>
            <a:r>
              <a:rPr sz="2300" b="1" kern="0" spc="4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H3</a:t>
            </a:r>
            <a:r>
              <a:rPr sz="23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CNE</a:t>
            </a:r>
            <a:r>
              <a:rPr sz="2300" b="1" kern="0" spc="4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(H3C</a:t>
            </a:r>
            <a:r>
              <a:rPr sz="23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   </a:t>
            </a:r>
            <a:r>
              <a:rPr sz="2300" b="1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认证网络</a:t>
            </a:r>
            <a:r>
              <a:rPr sz="2300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工程师</a:t>
            </a:r>
            <a:r>
              <a:rPr sz="2300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25C44D-9A94-429F-AC30-C007C715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5257" y="6041363"/>
            <a:ext cx="702383" cy="365125"/>
          </a:xfrm>
        </p:spPr>
        <p:txBody>
          <a:bodyPr/>
          <a:lstStyle/>
          <a:p>
            <a:fld id="{562371E8-C133-4271-A7E9-76208FA3721E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FBF6CD1-92F5-40F9-B82D-CFD57FFB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746306" cy="365125"/>
          </a:xfrm>
        </p:spPr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ea typeface="楷体" panose="02010609060101010101" charset="-122"/>
              </a:rPr>
              <a:t>2024</a:t>
            </a:r>
            <a:r>
              <a:rPr lang="zh-CN" altLang="en-US" b="1" kern="0" spc="-30" dirty="0">
                <a:ea typeface="楷体" panose="02010609060101010101" charset="-122"/>
              </a:rPr>
              <a:t>年春季</a:t>
            </a:r>
            <a:r>
              <a:rPr lang="en-US" altLang="zh-CN" b="1" kern="0" spc="-30" dirty="0">
                <a:ea typeface="楷体" panose="02010609060101010101" charset="-122"/>
              </a:rPr>
              <a:t>《</a:t>
            </a:r>
            <a:r>
              <a:rPr lang="zh-CN" altLang="en-US" b="1" kern="0" spc="-30" dirty="0">
                <a:ea typeface="楷体" panose="02010609060101010101" charset="-122"/>
              </a:rPr>
              <a:t>计算机与网络安全</a:t>
            </a:r>
            <a:r>
              <a:rPr lang="en-US" altLang="zh-CN" kern="0" spc="-30" dirty="0">
                <a:ea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800B9C-821E-4B4E-B1D9-2D755AE1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4676" y="6041363"/>
            <a:ext cx="526314" cy="365125"/>
          </a:xfrm>
        </p:spPr>
        <p:txBody>
          <a:bodyPr/>
          <a:lstStyle/>
          <a:p>
            <a:fld id="{330E81CD-CEE3-4ABB-8BF1-A4E334CCB9B7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box 222"/>
          <p:cNvSpPr/>
          <p:nvPr/>
        </p:nvSpPr>
        <p:spPr>
          <a:xfrm>
            <a:off x="1299845" y="1026795"/>
            <a:ext cx="6487795" cy="26720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" dirty="0"/>
          </a:p>
          <a:p>
            <a:pPr algn="r" rtl="0" eaLnBrk="0">
              <a:lnSpc>
                <a:spcPct val="95000"/>
              </a:lnSpc>
            </a:pPr>
            <a:r>
              <a:rPr sz="4500" b="1" kern="0" spc="-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线下实验</a:t>
            </a:r>
            <a:r>
              <a:rPr lang="en-US" sz="4500" b="1" kern="0" spc="-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1.1</a:t>
            </a:r>
            <a:r>
              <a:rPr sz="4500" b="1" kern="0" spc="-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：传输介质</a:t>
            </a:r>
            <a:endParaRPr lang="en-US" altLang="en-US" sz="45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marL="609600" algn="l" rtl="0" eaLnBrk="0">
              <a:lnSpc>
                <a:spcPct val="96000"/>
              </a:lnSpc>
              <a:spcBef>
                <a:spcPts val="1350"/>
              </a:spcBef>
            </a:pPr>
            <a:r>
              <a:rPr sz="4500" b="1" kern="0" spc="-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网线的制作和测试</a:t>
            </a:r>
            <a:endParaRPr lang="en-US" altLang="en-US" sz="4500" dirty="0"/>
          </a:p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3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B4A618-9407-447E-984E-FBA24DD8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36" y="3863488"/>
            <a:ext cx="4527783" cy="2387723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FCF9D1-84CA-40ED-A711-B5D54042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B512-0A54-453E-BAFD-398F37986E79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E53D3-B7E1-40AC-A871-300B988E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63F6C3-0D7C-46A9-9C78-AA3DFDFF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240"/>
          <p:cNvSpPr/>
          <p:nvPr/>
        </p:nvSpPr>
        <p:spPr>
          <a:xfrm>
            <a:off x="932841" y="1660109"/>
            <a:ext cx="6372225" cy="478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31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本次实验属于理论学习中的哪一层?</a:t>
            </a:r>
            <a:endParaRPr lang="en-US" altLang="en-US" sz="3100" dirty="0"/>
          </a:p>
        </p:txBody>
      </p:sp>
      <p:pic>
        <p:nvPicPr>
          <p:cNvPr id="244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9259" y="533415"/>
            <a:ext cx="1174821" cy="62860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19BDC4-F3E7-42B8-9B06-66A57E23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623" y="2402756"/>
            <a:ext cx="5886753" cy="262903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51348-A6F2-4D3A-AE93-5BBA42C5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42EA-2DA0-42D8-B7B5-EA61F87EC3C1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1FE751-F7E2-42D9-B4B8-0342A617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7CA6C5-0F42-4BCE-A90E-B266911D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2"/>
          <p:cNvSpPr/>
          <p:nvPr/>
        </p:nvSpPr>
        <p:spPr>
          <a:xfrm>
            <a:off x="782792" y="575944"/>
            <a:ext cx="7995284" cy="6184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4500" b="1" kern="0" spc="-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认识双绞线</a:t>
            </a:r>
            <a:endParaRPr lang="en-US" altLang="en-US" sz="4500" dirty="0"/>
          </a:p>
          <a:p>
            <a:pPr marL="85725" algn="l" rtl="0" eaLnBrk="0">
              <a:lnSpc>
                <a:spcPts val="3000"/>
              </a:lnSpc>
              <a:spcBef>
                <a:spcPts val="840"/>
              </a:spcBef>
            </a:pPr>
            <a:r>
              <a:rPr sz="2400" b="1" kern="0" spc="2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双绞线</a:t>
            </a:r>
            <a:r>
              <a:rPr sz="2400" kern="0" spc="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b="1" kern="0" spc="2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400" b="1" kern="0" spc="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Twisted</a:t>
            </a:r>
            <a:r>
              <a:rPr sz="2400" b="1" kern="0" spc="2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400" b="1" kern="0" spc="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Pair</a:t>
            </a:r>
            <a:r>
              <a:rPr sz="2400" b="1" kern="0" spc="2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400" b="1" kern="0" spc="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TP</a:t>
            </a:r>
            <a:r>
              <a:rPr sz="2400" b="1" kern="0" spc="2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r>
              <a:rPr sz="2400" b="1" kern="0" spc="55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kern="0" spc="2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是一种计算机网络连</a:t>
            </a:r>
            <a:r>
              <a:rPr sz="2400" kern="0" spc="3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接和综合布线工程中最常用</a:t>
            </a:r>
            <a:r>
              <a:rPr sz="2400" kern="0" spc="29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的传输介质</a:t>
            </a:r>
            <a:r>
              <a:rPr sz="2400" kern="0" spc="2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2400" dirty="0"/>
          </a:p>
          <a:p>
            <a:pPr marL="188595" algn="l" rtl="0" eaLnBrk="0">
              <a:lnSpc>
                <a:spcPts val="3000"/>
              </a:lnSpc>
              <a:spcBef>
                <a:spcPts val="725"/>
              </a:spcBef>
            </a:pPr>
            <a:r>
              <a:rPr sz="2400" kern="0" spc="-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400" kern="0" spc="-1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两根具有绝缘保护层的铜导线组成</a:t>
            </a:r>
            <a:r>
              <a:rPr sz="2400" kern="0" spc="-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2400" dirty="0"/>
          </a:p>
          <a:p>
            <a:pPr marL="188595" algn="l" rtl="0" eaLnBrk="0">
              <a:lnSpc>
                <a:spcPts val="3000"/>
              </a:lnSpc>
              <a:spcBef>
                <a:spcPts val="730"/>
              </a:spcBef>
            </a:pPr>
            <a:r>
              <a:rPr sz="2400" kern="0" spc="4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400" kern="0" spc="4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两根绝缘的铜导线按一定密度绞在</a:t>
            </a:r>
            <a:r>
              <a:rPr sz="2400" kern="0" spc="3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一起</a:t>
            </a:r>
            <a:r>
              <a:rPr sz="2400" kern="0" spc="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2400" dirty="0"/>
          </a:p>
          <a:p>
            <a:pPr marL="188595" algn="l" rtl="0" eaLnBrk="0">
              <a:lnSpc>
                <a:spcPts val="3000"/>
              </a:lnSpc>
              <a:spcBef>
                <a:spcPts val="720"/>
              </a:spcBef>
            </a:pPr>
            <a:r>
              <a:rPr sz="2400" kern="0" spc="6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-每根导线在传输中辐射出来的电波会被另一根线上发出</a:t>
            </a:r>
            <a:endParaRPr lang="en-US" altLang="en-US" sz="2400" dirty="0"/>
          </a:p>
          <a:p>
            <a:pPr marL="542290" algn="l" rtl="0" eaLnBrk="0">
              <a:lnSpc>
                <a:spcPts val="3000"/>
              </a:lnSpc>
              <a:spcBef>
                <a:spcPts val="1450"/>
              </a:spcBef>
            </a:pPr>
            <a:r>
              <a:rPr sz="2400" kern="0" spc="-11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的电波抵消，有效降</a:t>
            </a:r>
            <a:r>
              <a:rPr sz="2400" kern="0" spc="-12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低信号干扰</a:t>
            </a:r>
            <a:r>
              <a:rPr sz="2400" kern="0" spc="-1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2400" dirty="0"/>
          </a:p>
          <a:p>
            <a:pPr algn="r" rtl="0" eaLnBrk="0">
              <a:lnSpc>
                <a:spcPts val="3000"/>
              </a:lnSpc>
              <a:spcBef>
                <a:spcPts val="730"/>
              </a:spcBef>
            </a:pPr>
            <a:r>
              <a:rPr sz="2400" kern="0" spc="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-双绞线一般由两根22~26号绝缘铜导线相互缠绕而成，</a:t>
            </a:r>
            <a:r>
              <a:rPr sz="2400" kern="0" spc="-3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kern="0" spc="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故</a:t>
            </a:r>
            <a:endParaRPr lang="en-US" altLang="en-US" sz="2400" dirty="0"/>
          </a:p>
          <a:p>
            <a:pPr marL="497840" algn="l" rtl="0" eaLnBrk="0">
              <a:lnSpc>
                <a:spcPts val="3000"/>
              </a:lnSpc>
              <a:spcBef>
                <a:spcPts val="1505"/>
              </a:spcBef>
            </a:pPr>
            <a:r>
              <a:rPr sz="2400" kern="0" spc="4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得此名</a:t>
            </a:r>
            <a:endParaRPr lang="en-US" altLang="en-US" sz="2400" dirty="0"/>
          </a:p>
          <a:p>
            <a:pPr algn="l" rtl="0" eaLnBrk="0">
              <a:lnSpc>
                <a:spcPct val="199000"/>
              </a:lnSpc>
            </a:pPr>
            <a:endParaRPr lang="en-US" altLang="en-US" sz="1000" dirty="0"/>
          </a:p>
          <a:p>
            <a:pPr algn="l" rtl="0" eaLnBrk="0">
              <a:lnSpc>
                <a:spcPct val="121000"/>
              </a:lnSpc>
            </a:pPr>
            <a:endParaRPr lang="en-US" altLang="en-US" sz="300" dirty="0"/>
          </a:p>
          <a:p>
            <a:pPr marL="2603500" algn="l" rtl="0" eaLnBrk="0">
              <a:lnSpc>
                <a:spcPct val="88000"/>
              </a:lnSpc>
              <a:spcBef>
                <a:spcPts val="0"/>
              </a:spcBef>
            </a:pPr>
            <a:endParaRPr lang="en-US" altLang="en-US" sz="2200" b="1" baseline="-50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252C12-F18B-4FBB-AE7D-96E593EA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B288D-2606-4577-903E-854D5BC4FB03}" type="datetime1">
              <a:rPr lang="zh-CN" altLang="en-US" smtClean="0"/>
              <a:t>2024/4/11</a:t>
            </a:fld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4AF32C7-CB1F-4F07-B39A-FBEA6FB4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1119D1-AD90-4CFE-8615-D5CE2CF3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6"/>
          <p:cNvSpPr/>
          <p:nvPr/>
        </p:nvSpPr>
        <p:spPr>
          <a:xfrm>
            <a:off x="782865" y="569782"/>
            <a:ext cx="7304405" cy="3452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4600" b="1" kern="0" spc="-1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实验目的</a:t>
            </a:r>
            <a:endParaRPr lang="en-US" altLang="en-US" sz="46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marL="359410" algn="l" rtl="0" eaLnBrk="0">
              <a:lnSpc>
                <a:spcPct val="96000"/>
              </a:lnSpc>
              <a:spcBef>
                <a:spcPts val="930"/>
              </a:spcBef>
            </a:pPr>
            <a:r>
              <a:rPr sz="3100" b="1" kern="0" spc="6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了解双绞线传输原理</a:t>
            </a:r>
            <a:endParaRPr lang="en-US" altLang="en-US" sz="3100" dirty="0"/>
          </a:p>
          <a:p>
            <a:pPr algn="l" rtl="0" eaLnBrk="0">
              <a:lnSpc>
                <a:spcPct val="170000"/>
              </a:lnSpc>
            </a:pPr>
            <a:endParaRPr lang="en-US" altLang="en-US" sz="1000" dirty="0"/>
          </a:p>
          <a:p>
            <a:pPr marL="327660" algn="l" rtl="0" eaLnBrk="0">
              <a:lnSpc>
                <a:spcPct val="85000"/>
              </a:lnSpc>
              <a:spcBef>
                <a:spcPts val="930"/>
              </a:spcBef>
            </a:pPr>
            <a:r>
              <a:rPr sz="31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学会使用工具制作直通网线和交叉网线</a:t>
            </a:r>
            <a:endParaRPr lang="en-US" altLang="en-US" sz="3100" dirty="0"/>
          </a:p>
          <a:p>
            <a:pPr algn="r" rtl="0" eaLnBrk="0">
              <a:lnSpc>
                <a:spcPts val="6550"/>
              </a:lnSpc>
            </a:pPr>
            <a:r>
              <a:rPr sz="3100" b="1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学会实用工具测试直通网</a:t>
            </a:r>
            <a:r>
              <a:rPr sz="31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线和交叉网线</a:t>
            </a:r>
            <a:endParaRPr lang="en-US" altLang="en-US" sz="31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F09B15-D0F5-49E6-86D1-1C490640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85A7-63EA-4EA2-AB1E-EF4E727B8810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A525791-29B7-4AAA-BD73-91574478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267B34-2DE4-45CB-A127-EF3688A5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264"/>
          <p:cNvSpPr/>
          <p:nvPr/>
        </p:nvSpPr>
        <p:spPr>
          <a:xfrm>
            <a:off x="770061" y="586006"/>
            <a:ext cx="7586344" cy="6169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4400" b="1" kern="0" spc="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双绞线结构与通信原理</a:t>
            </a:r>
            <a:endParaRPr lang="en-US" altLang="en-US" sz="44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245745" algn="l" rtl="0" eaLnBrk="0">
              <a:lnSpc>
                <a:spcPct val="96000"/>
              </a:lnSpc>
              <a:spcBef>
                <a:spcPts val="810"/>
              </a:spcBef>
            </a:pPr>
            <a:r>
              <a:rPr sz="2700" kern="0" spc="1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实际使用中的双绞线是由多对双绞线一起包</a:t>
            </a:r>
            <a:r>
              <a:rPr sz="2700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endParaRPr lang="en-US" altLang="en-US" sz="2700" dirty="0"/>
          </a:p>
          <a:p>
            <a:pPr marL="295275" algn="l" rtl="0" eaLnBrk="0">
              <a:lnSpc>
                <a:spcPct val="96000"/>
              </a:lnSpc>
              <a:spcBef>
                <a:spcPts val="1800"/>
              </a:spcBef>
            </a:pPr>
            <a:r>
              <a:rPr sz="2700" kern="0" spc="-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一个绝缘电缆套管里的。</a:t>
            </a:r>
            <a:endParaRPr lang="en-US" altLang="en-US" sz="2700" dirty="0"/>
          </a:p>
          <a:p>
            <a:pPr algn="l" rtl="0" eaLnBrk="0">
              <a:lnSpc>
                <a:spcPct val="165000"/>
              </a:lnSpc>
            </a:pPr>
            <a:endParaRPr lang="en-US" altLang="en-US" sz="1000" dirty="0"/>
          </a:p>
          <a:p>
            <a:pPr marL="250825" algn="l" rtl="0" eaLnBrk="0">
              <a:lnSpc>
                <a:spcPct val="96000"/>
              </a:lnSpc>
              <a:spcBef>
                <a:spcPts val="810"/>
              </a:spcBef>
            </a:pPr>
            <a:r>
              <a:rPr sz="2700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一对或多对双绞线放在绝缘套管中</a:t>
            </a:r>
            <a:r>
              <a:rPr sz="2700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构成双绞线</a:t>
            </a:r>
            <a:endParaRPr lang="en-US" altLang="en-US" sz="2700" dirty="0"/>
          </a:p>
          <a:p>
            <a:pPr marL="327025" algn="l" rtl="0" eaLnBrk="0">
              <a:lnSpc>
                <a:spcPct val="96000"/>
              </a:lnSpc>
              <a:spcBef>
                <a:spcPts val="1740"/>
              </a:spcBef>
            </a:pPr>
            <a:r>
              <a:rPr sz="2700" kern="0" spc="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电缆，通常就将双绞线电缆称为</a:t>
            </a:r>
            <a:r>
              <a:rPr sz="2700" b="1" kern="0" spc="7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双绞线</a:t>
            </a:r>
            <a:r>
              <a:rPr sz="2700" b="1" kern="0" spc="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2700" dirty="0"/>
          </a:p>
          <a:p>
            <a:pPr algn="l" rtl="0" eaLnBrk="0">
              <a:lnSpc>
                <a:spcPct val="150000"/>
              </a:lnSpc>
            </a:pPr>
            <a:endParaRPr lang="en-US" altLang="en-US" sz="1000" dirty="0"/>
          </a:p>
          <a:p>
            <a:pPr marL="250825" algn="l" rtl="0" eaLnBrk="0">
              <a:lnSpc>
                <a:spcPct val="96000"/>
              </a:lnSpc>
              <a:spcBef>
                <a:spcPts val="820"/>
              </a:spcBef>
            </a:pPr>
            <a:r>
              <a:rPr sz="2700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和其它传输介质相比，双绞线在传</a:t>
            </a:r>
            <a:r>
              <a:rPr sz="2700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输距离、信</a:t>
            </a:r>
            <a:endParaRPr lang="en-US" altLang="en-US" sz="27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marL="250825" algn="l" rtl="0" eaLnBrk="0">
              <a:lnSpc>
                <a:spcPct val="96000"/>
              </a:lnSpc>
              <a:spcBef>
                <a:spcPts val="820"/>
              </a:spcBef>
            </a:pPr>
            <a:r>
              <a:rPr sz="2700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道带宽和数据传输速度等方面均受限，但价格</a:t>
            </a:r>
            <a:endParaRPr lang="en-US" altLang="en-US" sz="27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marL="250825" algn="l" rtl="0" eaLnBrk="0">
              <a:lnSpc>
                <a:spcPct val="100000"/>
              </a:lnSpc>
              <a:spcBef>
                <a:spcPts val="785"/>
              </a:spcBef>
            </a:pPr>
            <a:r>
              <a:rPr sz="2600" kern="0" spc="-24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低廉</a:t>
            </a:r>
            <a:r>
              <a:rPr sz="2600" kern="0" spc="-24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300" dirty="0"/>
          </a:p>
          <a:p>
            <a:pPr algn="r" rtl="0" eaLnBrk="0">
              <a:lnSpc>
                <a:spcPct val="97000"/>
              </a:lnSpc>
              <a:spcBef>
                <a:spcPts val="5"/>
              </a:spcBef>
            </a:pPr>
            <a:endParaRPr lang="en-US" altLang="en-US" sz="2000" b="1" baseline="-80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0B7D06-4DB3-4848-8B58-5841608F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F90A-9D41-4327-B4C9-73D033392700}" type="datetime1">
              <a:rPr lang="zh-CN" altLang="en-US" smtClean="0"/>
              <a:t>2024/4/11</a:t>
            </a:fld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30959EB-9797-4730-B663-7376992A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046678-6419-417B-BEBB-4E8EFEC3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268"/>
          <p:cNvSpPr/>
          <p:nvPr/>
        </p:nvSpPr>
        <p:spPr>
          <a:xfrm>
            <a:off x="760939" y="567323"/>
            <a:ext cx="7626984" cy="2872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4700" b="1" i="1" kern="0" spc="-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双绞线分类</a:t>
            </a:r>
            <a:endParaRPr lang="en-US" altLang="en-US" sz="4700" dirty="0"/>
          </a:p>
          <a:p>
            <a:pPr algn="l" rtl="0" eaLnBrk="0">
              <a:lnSpc>
                <a:spcPct val="150000"/>
              </a:lnSpc>
            </a:pPr>
            <a:endParaRPr lang="en-US" altLang="en-US" sz="1000" dirty="0"/>
          </a:p>
          <a:p>
            <a:pPr marL="101600" algn="l" rtl="0" eaLnBrk="0">
              <a:lnSpc>
                <a:spcPct val="95000"/>
              </a:lnSpc>
              <a:spcBef>
                <a:spcPts val="960"/>
              </a:spcBef>
            </a:pPr>
            <a:r>
              <a:rPr sz="3200" b="1" kern="0" spc="-1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按照有无屏蔽层分类</a:t>
            </a:r>
            <a:endParaRPr lang="zh-CN" altLang="en-US" sz="3200" dirty="0"/>
          </a:p>
          <a:p>
            <a:pPr algn="r" rtl="0" eaLnBrk="0">
              <a:lnSpc>
                <a:spcPct val="95000"/>
              </a:lnSpc>
              <a:spcBef>
                <a:spcPts val="810"/>
              </a:spcBef>
            </a:pPr>
            <a:r>
              <a:rPr lang="zh-CN" altLang="en-US" sz="2700" kern="0" spc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en-US" sz="2700" b="1" kern="0" spc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屏蔽双绞线 </a:t>
            </a:r>
            <a:r>
              <a:rPr lang="en-US" altLang="zh-CN" sz="2700" b="1" kern="0" spc="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700" b="1" kern="0" spc="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Shiel</a:t>
            </a:r>
            <a:r>
              <a:rPr lang="en-US" sz="2700" b="1" kern="0" spc="-1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sz="2700" b="1" kern="0" spc="99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700" b="1" kern="0" spc="-1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Twisted</a:t>
            </a:r>
            <a:r>
              <a:rPr lang="en-US" sz="2700" b="1" kern="0" spc="99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700" b="1" kern="0" spc="-10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Pair,STP</a:t>
            </a:r>
            <a:r>
              <a:rPr lang="en-US" sz="2700" b="1" kern="0" spc="-1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): </a:t>
            </a:r>
            <a:r>
              <a:rPr lang="zh-CN" altLang="en-US" sz="2700" kern="0" spc="-1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双</a:t>
            </a:r>
            <a:endParaRPr lang="zh-CN" altLang="en-US" sz="27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600" dirty="0"/>
          </a:p>
          <a:p>
            <a:pPr marL="495935" algn="l" rtl="0" eaLnBrk="0">
              <a:lnSpc>
                <a:spcPct val="96000"/>
              </a:lnSpc>
              <a:spcBef>
                <a:spcPts val="5"/>
              </a:spcBef>
            </a:pPr>
            <a:r>
              <a:rPr sz="2700" kern="0" spc="11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绞线与外层绝缘套封之间有一个金属屏蔽层</a:t>
            </a:r>
            <a:endParaRPr lang="en-US" altLang="en-US" sz="2700" dirty="0"/>
          </a:p>
        </p:txBody>
      </p:sp>
      <p:pic>
        <p:nvPicPr>
          <p:cNvPr id="270" name="picture 2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33868" y="4324380"/>
            <a:ext cx="3263950" cy="1974829"/>
          </a:xfrm>
          <a:prstGeom prst="rect">
            <a:avLst/>
          </a:prstGeom>
        </p:spPr>
      </p:pic>
      <p:pic>
        <p:nvPicPr>
          <p:cNvPr id="272" name="picture 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81080" y="4311624"/>
            <a:ext cx="3073389" cy="2012960"/>
          </a:xfrm>
          <a:prstGeom prst="rect">
            <a:avLst/>
          </a:prstGeom>
        </p:spPr>
      </p:pic>
      <p:sp>
        <p:nvSpPr>
          <p:cNvPr id="274" name="textbox 274"/>
          <p:cNvSpPr/>
          <p:nvPr/>
        </p:nvSpPr>
        <p:spPr>
          <a:xfrm>
            <a:off x="933429" y="3707218"/>
            <a:ext cx="7418705" cy="408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700" kern="0" spc="4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sz="2700" b="1" kern="0" spc="4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非屏蔽双绞线</a:t>
            </a:r>
            <a:r>
              <a:rPr sz="2700" kern="0" spc="4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700" b="1" kern="0" spc="40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700" b="1" kern="0" spc="0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Unshield</a:t>
            </a:r>
            <a:r>
              <a:rPr sz="2700" b="1" kern="0" spc="200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700" b="1" kern="0" spc="0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Twisted</a:t>
            </a:r>
            <a:r>
              <a:rPr sz="2700" b="1" kern="0" spc="200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700" b="1" kern="0" spc="0" dirty="0" err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Pair</a:t>
            </a:r>
            <a:r>
              <a:rPr sz="2700" b="1" kern="0" spc="40" dirty="0" err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sz="2700" b="1" kern="0" spc="0" dirty="0" err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UTP</a:t>
            </a:r>
            <a:r>
              <a:rPr sz="2700" b="1" kern="0" spc="30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lang="en-US" altLang="en-US" sz="2700" dirty="0">
              <a:solidFill>
                <a:srgbClr val="0070C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009C70-DB9E-48B4-A79A-B7370376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264FC-A8C5-47C6-BD7D-D99485FD043E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B7136AA-1355-433F-A1BC-CFC455C1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E4738-A0F4-4D67-859E-B428ACC2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box 280"/>
          <p:cNvSpPr/>
          <p:nvPr/>
        </p:nvSpPr>
        <p:spPr>
          <a:xfrm>
            <a:off x="770151" y="567445"/>
            <a:ext cx="7581265" cy="6192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4600" b="1" kern="0" spc="-14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屏蔽双绞线</a:t>
            </a:r>
            <a:endParaRPr lang="en-US" altLang="en-US" sz="46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263525" algn="l" rtl="0" eaLnBrk="0">
              <a:lnSpc>
                <a:spcPct val="96000"/>
              </a:lnSpc>
              <a:spcBef>
                <a:spcPts val="820"/>
              </a:spcBef>
            </a:pPr>
            <a:r>
              <a:rPr sz="27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屏蔽双绞线的屏蔽层可以减少辐射，防止信息</a:t>
            </a:r>
            <a:endParaRPr lang="en-US" altLang="en-US" sz="27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281940" algn="l" rtl="0" eaLnBrk="0">
              <a:lnSpc>
                <a:spcPct val="96000"/>
              </a:lnSpc>
              <a:spcBef>
                <a:spcPts val="810"/>
              </a:spcBef>
            </a:pPr>
            <a:r>
              <a:rPr sz="27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被窃听，也可阻止外部电磁干扰进入，所以比</a:t>
            </a:r>
            <a:endParaRPr lang="en-US" altLang="en-US" sz="2700" dirty="0"/>
          </a:p>
          <a:p>
            <a:pPr marL="315595" algn="l" rtl="0" eaLnBrk="0">
              <a:lnSpc>
                <a:spcPct val="96000"/>
              </a:lnSpc>
              <a:spcBef>
                <a:spcPts val="1880"/>
              </a:spcBef>
            </a:pPr>
            <a:r>
              <a:rPr sz="2700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同类非屏蔽双绞线具有更高</a:t>
            </a:r>
            <a:r>
              <a:rPr sz="2700" kern="0" spc="-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的传输速率。</a:t>
            </a:r>
            <a:endParaRPr lang="en-US" altLang="en-US" sz="2700" dirty="0"/>
          </a:p>
          <a:p>
            <a:pPr algn="l" rtl="0" eaLnBrk="0">
              <a:lnSpc>
                <a:spcPct val="152000"/>
              </a:lnSpc>
            </a:pPr>
            <a:endParaRPr lang="en-US" altLang="en-US" sz="1000" dirty="0"/>
          </a:p>
          <a:p>
            <a:pPr marL="258445" algn="l" rtl="0" eaLnBrk="0">
              <a:lnSpc>
                <a:spcPct val="96000"/>
              </a:lnSpc>
              <a:spcBef>
                <a:spcPts val="815"/>
              </a:spcBef>
            </a:pPr>
            <a:r>
              <a:rPr sz="2700" kern="0" spc="1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缺点：要求两端都要接</a:t>
            </a:r>
            <a:r>
              <a:rPr sz="2700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地才起作用，所以整个</a:t>
            </a:r>
            <a:endParaRPr lang="en-US" altLang="en-US" sz="2700" dirty="0"/>
          </a:p>
          <a:p>
            <a:pPr marL="281940" algn="l" rtl="0" eaLnBrk="0">
              <a:lnSpc>
                <a:spcPct val="96000"/>
              </a:lnSpc>
              <a:spcBef>
                <a:spcPts val="1870"/>
              </a:spcBef>
            </a:pPr>
            <a:r>
              <a:rPr sz="27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系统都是屏蔽器件。实际施工中，很难全部完</a:t>
            </a:r>
            <a:endParaRPr lang="en-US" altLang="en-US" sz="2700" dirty="0"/>
          </a:p>
          <a:p>
            <a:pPr marL="281940" algn="l" rtl="0" eaLnBrk="0">
              <a:lnSpc>
                <a:spcPct val="96000"/>
              </a:lnSpc>
              <a:spcBef>
                <a:spcPts val="1920"/>
              </a:spcBef>
            </a:pPr>
            <a:r>
              <a:rPr sz="2700" b="1" kern="0" spc="-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美接地，屏蔽层反到成为最大的干扰源。</a:t>
            </a:r>
            <a:endParaRPr lang="en-US" altLang="en-US" sz="27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marL="2446655" algn="l" rtl="0" eaLnBrk="0">
              <a:lnSpc>
                <a:spcPct val="97000"/>
              </a:lnSpc>
              <a:spcBef>
                <a:spcPts val="700"/>
              </a:spcBef>
            </a:pPr>
            <a:r>
              <a:rPr sz="2300" b="1" kern="0" spc="7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论接地</a:t>
            </a:r>
            <a:r>
              <a:rPr lang="zh-CN" altLang="en-US" sz="2300" b="1" kern="0" spc="7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的重要性</a:t>
            </a:r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algn="r" rtl="0" eaLnBrk="0">
              <a:lnSpc>
                <a:spcPct val="88000"/>
              </a:lnSpc>
              <a:spcBef>
                <a:spcPts val="5"/>
              </a:spcBef>
            </a:pPr>
            <a:r>
              <a:rPr lang="zh-CN" altLang="en-US" sz="1200" kern="0" spc="-4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1200" kern="0" spc="1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</a:t>
            </a:r>
            <a:r>
              <a:rPr lang="en-US" altLang="zh-CN" sz="2200" b="1" kern="0" spc="-50" baseline="-7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lang="en-US" altLang="en-US" sz="2200" b="1" baseline="-70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0CE5CC-D785-46B0-9A18-CCBFF723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9260-4AD4-4226-9AB9-652E166CF51E}" type="datetime1">
              <a:rPr lang="zh-CN" altLang="en-US" smtClean="0"/>
              <a:t>2024/4/11</a:t>
            </a:fld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E2FBA55-1266-41DC-9DFA-29248044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D585A-1B71-4271-A34C-DAA68FC8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box 284"/>
          <p:cNvSpPr/>
          <p:nvPr/>
        </p:nvSpPr>
        <p:spPr>
          <a:xfrm>
            <a:off x="763791" y="567323"/>
            <a:ext cx="7698740" cy="6191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4500" b="1" kern="0" spc="-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非屏蔽双绞线</a:t>
            </a:r>
            <a:endParaRPr lang="en-US" altLang="en-US" sz="45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38000"/>
              </a:lnSpc>
            </a:pPr>
            <a:endParaRPr lang="en-US" altLang="en-US" sz="1000" dirty="0"/>
          </a:p>
          <a:p>
            <a:pPr marL="111125" algn="l" rtl="0" eaLnBrk="0">
              <a:lnSpc>
                <a:spcPct val="94000"/>
              </a:lnSpc>
              <a:spcBef>
                <a:spcPts val="845"/>
              </a:spcBef>
            </a:pPr>
            <a:r>
              <a:rPr sz="2800" b="1" kern="0" spc="4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综合布线系统中广泛应</a:t>
            </a:r>
            <a:r>
              <a:rPr sz="2800" b="1" kern="0" spc="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用非屏蔽双绞线</a:t>
            </a:r>
            <a:endParaRPr lang="en-US" altLang="en-US" sz="2800" dirty="0"/>
          </a:p>
          <a:p>
            <a:pPr algn="l" rtl="0" eaLnBrk="0">
              <a:lnSpc>
                <a:spcPct val="178000"/>
              </a:lnSpc>
            </a:pPr>
            <a:endParaRPr lang="en-US" altLang="en-US" sz="1000" dirty="0"/>
          </a:p>
          <a:p>
            <a:pPr algn="r" rtl="0" eaLnBrk="0">
              <a:lnSpc>
                <a:spcPct val="94000"/>
              </a:lnSpc>
              <a:spcBef>
                <a:spcPts val="845"/>
              </a:spcBef>
            </a:pPr>
            <a:r>
              <a:rPr sz="2800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一无屏蔽外套，直径小，节省所占空间，成本低</a:t>
            </a:r>
            <a:endParaRPr lang="en-US" altLang="en-US" sz="28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marL="207645" algn="l" rtl="0" eaLnBrk="0">
              <a:lnSpc>
                <a:spcPct val="95000"/>
              </a:lnSpc>
              <a:spcBef>
                <a:spcPts val="850"/>
              </a:spcBef>
            </a:pPr>
            <a:r>
              <a:rPr sz="2800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-重量轻，易弯曲，易安装</a:t>
            </a:r>
            <a:endParaRPr lang="en-US" altLang="en-US" sz="2800" dirty="0"/>
          </a:p>
          <a:p>
            <a:pPr algn="l" rtl="0" eaLnBrk="0">
              <a:lnSpc>
                <a:spcPct val="143000"/>
              </a:lnSpc>
            </a:pPr>
            <a:endParaRPr lang="en-US" altLang="en-US" sz="1000" dirty="0"/>
          </a:p>
          <a:p>
            <a:pPr marL="207645" algn="l" rtl="0" eaLnBrk="0">
              <a:lnSpc>
                <a:spcPct val="95000"/>
              </a:lnSpc>
              <a:spcBef>
                <a:spcPts val="840"/>
              </a:spcBef>
            </a:pPr>
            <a:r>
              <a:rPr sz="2800" kern="0" spc="16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-将串扰减至最小</a:t>
            </a:r>
            <a:endParaRPr lang="en-US" altLang="en-US" sz="28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marL="212725" algn="l" rtl="0" eaLnBrk="0">
              <a:lnSpc>
                <a:spcPct val="95000"/>
              </a:lnSpc>
              <a:spcBef>
                <a:spcPts val="845"/>
              </a:spcBef>
            </a:pPr>
            <a:r>
              <a:rPr sz="2800" b="1" kern="0" spc="1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-具有阻燃性</a:t>
            </a:r>
            <a:endParaRPr lang="en-US" altLang="en-US" sz="2800" dirty="0"/>
          </a:p>
          <a:p>
            <a:pPr algn="l" rtl="0" eaLnBrk="0">
              <a:lnSpc>
                <a:spcPct val="138000"/>
              </a:lnSpc>
            </a:pPr>
            <a:endParaRPr lang="en-US" altLang="en-US" sz="1000" dirty="0"/>
          </a:p>
          <a:p>
            <a:pPr marL="212725" algn="l" rtl="0" eaLnBrk="0">
              <a:lnSpc>
                <a:spcPct val="94000"/>
              </a:lnSpc>
              <a:spcBef>
                <a:spcPts val="845"/>
              </a:spcBef>
            </a:pPr>
            <a:r>
              <a:rPr sz="2800" b="1" kern="0" spc="-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一具有独立性和灵活性</a:t>
            </a:r>
            <a:r>
              <a:rPr sz="2800" b="1" kern="0" spc="-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，适用于综合布线</a:t>
            </a:r>
            <a:endParaRPr lang="en-US" altLang="en-US" sz="28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300" dirty="0"/>
          </a:p>
          <a:p>
            <a:pPr marL="2622550" algn="l" rtl="0" eaLnBrk="0">
              <a:lnSpc>
                <a:spcPct val="91000"/>
              </a:lnSpc>
              <a:spcBef>
                <a:spcPts val="0"/>
              </a:spcBef>
            </a:pPr>
            <a:endParaRPr lang="en-US" altLang="en-US" sz="2100" b="1" baseline="-70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C8D20E-118A-4629-A47D-48B95233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7DBA8-E17F-4347-82E8-6E326E56950B}" type="datetime1">
              <a:rPr lang="zh-CN" altLang="en-US" smtClean="0"/>
              <a:t>2024/4/11</a:t>
            </a:fld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91B43ED-1AE3-4942-B50A-3BE336BF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E00986-E3A6-445F-94E3-766212A2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/>
          <p:nvPr/>
        </p:nvSpPr>
        <p:spPr>
          <a:xfrm>
            <a:off x="770113" y="584483"/>
            <a:ext cx="7218680" cy="47123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4500" b="1" kern="0" spc="-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线下上机注意事项</a:t>
            </a:r>
            <a:endParaRPr lang="en-US" altLang="en-US" sz="4500" dirty="0"/>
          </a:p>
          <a:p>
            <a:pPr marL="245110" algn="l" rtl="0" eaLnBrk="0">
              <a:lnSpc>
                <a:spcPct val="96000"/>
              </a:lnSpc>
              <a:spcBef>
                <a:spcPts val="2110"/>
              </a:spcBef>
            </a:pPr>
            <a:r>
              <a:rPr sz="3100" b="1" kern="0" spc="1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请勿将水杯放在试验</a:t>
            </a:r>
            <a:r>
              <a:rPr sz="3100" b="1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台</a:t>
            </a:r>
            <a:endParaRPr lang="en-US" altLang="en-US" sz="3100" dirty="0"/>
          </a:p>
          <a:p>
            <a:pPr algn="l" rtl="0" eaLnBrk="0">
              <a:lnSpc>
                <a:spcPct val="172000"/>
              </a:lnSpc>
            </a:pPr>
            <a:endParaRPr lang="en-US" altLang="en-US" sz="1000" dirty="0"/>
          </a:p>
          <a:p>
            <a:pPr marL="245110" algn="l" rtl="0" eaLnBrk="0">
              <a:lnSpc>
                <a:spcPct val="96000"/>
              </a:lnSpc>
              <a:spcBef>
                <a:spcPts val="935"/>
              </a:spcBef>
            </a:pPr>
            <a:r>
              <a:rPr sz="3100" b="1" kern="0" spc="1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禁止在实验室打闹嬉</a:t>
            </a:r>
            <a:r>
              <a:rPr sz="3100" b="1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戏</a:t>
            </a:r>
            <a:endParaRPr lang="en-US" altLang="en-US" sz="3100" dirty="0"/>
          </a:p>
          <a:p>
            <a:pPr algn="l" rtl="0" eaLnBrk="0">
              <a:lnSpc>
                <a:spcPct val="162000"/>
              </a:lnSpc>
            </a:pPr>
            <a:endParaRPr lang="en-US" altLang="en-US" sz="1000" dirty="0"/>
          </a:p>
          <a:p>
            <a:pPr marL="245110" algn="l" rtl="0" eaLnBrk="0">
              <a:lnSpc>
                <a:spcPct val="96000"/>
              </a:lnSpc>
              <a:spcBef>
                <a:spcPts val="935"/>
              </a:spcBef>
            </a:pPr>
            <a:r>
              <a:rPr sz="31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严格按照规范使用实验设备</a:t>
            </a:r>
            <a:endParaRPr lang="en-US" altLang="en-US" sz="3100" dirty="0"/>
          </a:p>
          <a:p>
            <a:pPr algn="l" rtl="0" eaLnBrk="0">
              <a:lnSpc>
                <a:spcPct val="170000"/>
              </a:lnSpc>
            </a:pPr>
            <a:endParaRPr lang="en-US" altLang="en-US" sz="1000" dirty="0"/>
          </a:p>
          <a:p>
            <a:pPr marL="245110" algn="l" rtl="0" eaLnBrk="0">
              <a:lnSpc>
                <a:spcPct val="96000"/>
              </a:lnSpc>
              <a:spcBef>
                <a:spcPts val="940"/>
              </a:spcBef>
            </a:pPr>
            <a:r>
              <a:rPr sz="31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不允许代替签到</a:t>
            </a:r>
            <a:endParaRPr lang="en-US" altLang="en-US" sz="3100" dirty="0"/>
          </a:p>
          <a:p>
            <a:pPr algn="l" rtl="0" eaLnBrk="0">
              <a:lnSpc>
                <a:spcPct val="170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7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algn="r" rtl="0" eaLnBrk="0">
              <a:lnSpc>
                <a:spcPct val="96000"/>
              </a:lnSpc>
            </a:pPr>
            <a:r>
              <a:rPr sz="3100" b="1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禁止在实验室打游戏等和学习无</a:t>
            </a:r>
            <a:r>
              <a:rPr sz="31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关的事</a:t>
            </a:r>
            <a:endParaRPr lang="en-US" altLang="en-US" sz="31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EFC9B0-7FDC-44B0-9FBA-56E0800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2C2AF-DE23-4599-A6C6-03B49E4B65B4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5457D77-C71F-4BBE-9361-9BE52AA5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0BDFFA-04BA-4714-980C-5D1F7558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box 288"/>
          <p:cNvSpPr/>
          <p:nvPr/>
        </p:nvSpPr>
        <p:spPr>
          <a:xfrm>
            <a:off x="4654580" y="4082806"/>
            <a:ext cx="3821429" cy="1969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kern="0" spc="8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信息与通信技术5项</a:t>
            </a:r>
            <a:endParaRPr lang="en-US" altLang="en-US" sz="1300" dirty="0"/>
          </a:p>
          <a:p>
            <a:pPr marL="272415" algn="l" rtl="0" eaLnBrk="0">
              <a:lnSpc>
                <a:spcPct val="96000"/>
              </a:lnSpc>
              <a:spcBef>
                <a:spcPts val="885"/>
              </a:spcBef>
            </a:pPr>
            <a:r>
              <a:rPr sz="1000" kern="0" spc="1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信息网络技术</a:t>
            </a:r>
            <a:r>
              <a:rPr sz="1000" kern="0" spc="110" dirty="0"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Information</a:t>
            </a:r>
            <a:r>
              <a:rPr sz="1000" kern="0" spc="110" dirty="0"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Network</a:t>
            </a:r>
            <a:r>
              <a:rPr sz="1000" kern="0" spc="110" dirty="0"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Cabling</a:t>
            </a:r>
            <a:r>
              <a:rPr sz="1000" kern="0" spc="1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lang="en-US" altLang="en-US" sz="10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r" rtl="0" eaLnBrk="0">
              <a:lnSpc>
                <a:spcPct val="93000"/>
              </a:lnSpc>
              <a:spcBef>
                <a:spcPts val="305"/>
              </a:spcBef>
            </a:pPr>
            <a:r>
              <a:rPr sz="1000" kern="0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信息/计算机网络支持</a:t>
            </a:r>
            <a:r>
              <a:rPr sz="1000" kern="0" spc="90" dirty="0"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IT</a:t>
            </a:r>
            <a:r>
              <a:rPr sz="1000" kern="0" spc="90" dirty="0">
                <a:latin typeface="Arial" panose="020B0604020202020204"/>
                <a:ea typeface="Arial" panose="020B0604020202020204"/>
                <a:cs typeface="Arial" panose="020B0604020202020204"/>
              </a:rPr>
              <a:t>/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Network</a:t>
            </a:r>
            <a:r>
              <a:rPr sz="1000" kern="0" spc="90" dirty="0"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000" kern="0" spc="80" dirty="0"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Systems</a:t>
            </a:r>
            <a:r>
              <a:rPr sz="1000" kern="0" spc="80" dirty="0"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Administration</a:t>
            </a:r>
            <a:r>
              <a:rPr sz="1000" kern="0" spc="80" dirty="0"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lang="en-US" altLang="en-US" sz="1000" dirty="0"/>
          </a:p>
          <a:p>
            <a:pPr marL="272415" algn="l" rtl="0" eaLnBrk="0">
              <a:lnSpc>
                <a:spcPts val="2850"/>
              </a:lnSpc>
            </a:pPr>
            <a:r>
              <a:rPr sz="1000" kern="0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信息/软件应用</a:t>
            </a:r>
            <a:r>
              <a:rPr sz="1000" kern="0" spc="90" dirty="0"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IT</a:t>
            </a:r>
            <a:r>
              <a:rPr sz="1000" kern="0" spc="90" dirty="0">
                <a:latin typeface="Arial" panose="020B0604020202020204"/>
                <a:ea typeface="Arial" panose="020B0604020202020204"/>
                <a:cs typeface="Arial" panose="020B0604020202020204"/>
              </a:rPr>
              <a:t>/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Software</a:t>
            </a:r>
            <a:r>
              <a:rPr sz="1000" kern="0" spc="130" dirty="0"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Solutionsfor</a:t>
            </a:r>
            <a:r>
              <a:rPr sz="1000" kern="0" spc="100" dirty="0"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Business</a:t>
            </a:r>
            <a:r>
              <a:rPr sz="1000" kern="0" spc="90" dirty="0"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lang="en-US" altLang="en-US" sz="10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marL="272415" algn="l" rtl="0" eaLnBrk="0">
              <a:lnSpc>
                <a:spcPct val="93000"/>
              </a:lnSpc>
              <a:spcBef>
                <a:spcPts val="300"/>
              </a:spcBef>
            </a:pPr>
            <a:r>
              <a:rPr sz="1000" kern="0" spc="8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胶版印刷技术</a:t>
            </a:r>
            <a:r>
              <a:rPr sz="1000" kern="0" spc="80" dirty="0"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Offset    Printing</a:t>
            </a:r>
            <a:r>
              <a:rPr sz="1000" kern="0" spc="80" dirty="0"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lang="en-US" altLang="en-US" sz="1000" dirty="0"/>
          </a:p>
          <a:p>
            <a:pPr marL="272415" algn="l" rtl="0" eaLnBrk="0">
              <a:lnSpc>
                <a:spcPts val="2900"/>
              </a:lnSpc>
            </a:pPr>
            <a:r>
              <a:rPr sz="1000" kern="0" spc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网页设计</a:t>
            </a:r>
            <a:r>
              <a:rPr sz="1000" kern="0" spc="100" dirty="0"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Web</a:t>
            </a:r>
            <a:r>
              <a:rPr sz="1000" kern="0" spc="60" dirty="0"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0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Design</a:t>
            </a:r>
            <a:r>
              <a:rPr sz="1000" kern="0" spc="100" dirty="0"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lang="en-US" altLang="en-US" sz="1000" dirty="0"/>
          </a:p>
        </p:txBody>
      </p:sp>
      <p:pic>
        <p:nvPicPr>
          <p:cNvPr id="290" name="picture 2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67330" y="2254224"/>
            <a:ext cx="2622499" cy="1714500"/>
          </a:xfrm>
          <a:prstGeom prst="rect">
            <a:avLst/>
          </a:prstGeom>
        </p:spPr>
      </p:pic>
      <p:sp>
        <p:nvSpPr>
          <p:cNvPr id="292" name="textbox 292"/>
          <p:cNvSpPr/>
          <p:nvPr/>
        </p:nvSpPr>
        <p:spPr>
          <a:xfrm>
            <a:off x="770152" y="578105"/>
            <a:ext cx="2282825" cy="6737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4500" b="1" kern="0" spc="-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综合布线</a:t>
            </a:r>
            <a:endParaRPr lang="en-US" altLang="en-US" sz="4500" dirty="0"/>
          </a:p>
        </p:txBody>
      </p:sp>
      <p:sp>
        <p:nvSpPr>
          <p:cNvPr id="294" name="textbox 294"/>
          <p:cNvSpPr/>
          <p:nvPr/>
        </p:nvSpPr>
        <p:spPr>
          <a:xfrm>
            <a:off x="3828380" y="1426354"/>
            <a:ext cx="2823845" cy="480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3100" b="1" kern="0" spc="-1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世界技能大赛：</a:t>
            </a:r>
            <a:endParaRPr lang="en-US" altLang="en-US" sz="31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88E3FA-B88A-4EB6-9B48-3C7C9524F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2" y="2254223"/>
            <a:ext cx="2006703" cy="307990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DE6369-1EB2-49ED-890C-3A4B903D5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906C-8CDD-46F3-B1BE-D93CA481AF57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D2A485-D228-4F2C-96A3-20F16273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70532B-A39B-40EE-A2DE-84D150AF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20</a:t>
            </a:fld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174979" y="3517879"/>
            <a:ext cx="5613410" cy="2851144"/>
          </a:xfrm>
          <a:prstGeom prst="rect">
            <a:avLst/>
          </a:prstGeom>
        </p:spPr>
      </p:pic>
      <p:sp>
        <p:nvSpPr>
          <p:cNvPr id="308" name="textbox 308"/>
          <p:cNvSpPr/>
          <p:nvPr/>
        </p:nvSpPr>
        <p:spPr>
          <a:xfrm>
            <a:off x="769970" y="585884"/>
            <a:ext cx="5391150" cy="20345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4400" b="1" kern="0" spc="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按功能分类</a:t>
            </a:r>
            <a:endParaRPr lang="en-US" altLang="en-US" sz="44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marL="92075" algn="l" rtl="0" eaLnBrk="0">
              <a:lnSpc>
                <a:spcPct val="94000"/>
              </a:lnSpc>
              <a:spcBef>
                <a:spcPts val="815"/>
              </a:spcBef>
            </a:pPr>
            <a:r>
              <a:rPr sz="2700" b="1" kern="0" spc="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超五类的线身都会印</a:t>
            </a:r>
            <a:r>
              <a:rPr sz="2700" b="1" kern="0" spc="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着</a:t>
            </a:r>
            <a:r>
              <a:rPr sz="2700" b="1" kern="0" spc="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CAT</a:t>
            </a:r>
            <a:r>
              <a:rPr sz="2700" b="1" kern="0" spc="39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b="1" kern="0" spc="7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5e</a:t>
            </a:r>
            <a:endParaRPr lang="en-US" altLang="en-US" sz="2700" dirty="0"/>
          </a:p>
          <a:p>
            <a:pPr algn="l" rtl="0" eaLnBrk="0">
              <a:lnSpc>
                <a:spcPct val="14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600" dirty="0"/>
          </a:p>
          <a:p>
            <a:pPr algn="r" rtl="0" eaLnBrk="0">
              <a:lnSpc>
                <a:spcPct val="95000"/>
              </a:lnSpc>
            </a:pPr>
            <a:r>
              <a:rPr sz="2700" kern="0" spc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六类线的线身都印有</a:t>
            </a:r>
            <a:r>
              <a:rPr sz="2700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</a:t>
            </a:r>
            <a:r>
              <a:rPr sz="2700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sz="2700" kern="0" spc="12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700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的标识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2"/>
          <p:cNvGrpSpPr/>
          <p:nvPr/>
        </p:nvGrpSpPr>
        <p:grpSpPr>
          <a:xfrm rot="21600000">
            <a:off x="127010" y="3517879"/>
            <a:ext cx="2876519" cy="2235227"/>
            <a:chOff x="0" y="0"/>
            <a:chExt cx="2876519" cy="2235227"/>
          </a:xfrm>
        </p:grpSpPr>
        <p:pic>
          <p:nvPicPr>
            <p:cNvPr id="310" name="picture 3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876519" cy="2235227"/>
            </a:xfrm>
            <a:prstGeom prst="rect">
              <a:avLst/>
            </a:prstGeom>
          </p:spPr>
        </p:pic>
        <p:sp>
          <p:nvSpPr>
            <p:cNvPr id="312" name="textbox 312"/>
            <p:cNvSpPr/>
            <p:nvPr/>
          </p:nvSpPr>
          <p:spPr>
            <a:xfrm>
              <a:off x="82580" y="214818"/>
              <a:ext cx="2503170" cy="19792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5000"/>
                </a:lnSpc>
              </a:pPr>
              <a:endParaRPr lang="en-US" altLang="en-US" sz="100" dirty="0"/>
            </a:p>
            <a:p>
              <a:pPr marL="100965" algn="l" rtl="0" eaLnBrk="0">
                <a:lnSpc>
                  <a:spcPct val="88000"/>
                </a:lnSpc>
              </a:pPr>
              <a:r>
                <a:rPr sz="1200" kern="0" spc="14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匠心工艺精密做工</a:t>
              </a:r>
              <a:endParaRPr lang="en-US" altLang="en-US" sz="1200" dirty="0"/>
            </a:p>
            <a:p>
              <a:pPr marL="88265" algn="l" rtl="0" eaLnBrk="0">
                <a:lnSpc>
                  <a:spcPts val="1990"/>
                </a:lnSpc>
              </a:pPr>
              <a:r>
                <a:rPr sz="1200" kern="0" spc="12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千兆网线结构展示</a:t>
              </a:r>
              <a:endParaRPr lang="en-US" altLang="en-US" sz="1200" dirty="0"/>
            </a:p>
            <a:p>
              <a:pPr marL="1504315" algn="l" rtl="0" eaLnBrk="0">
                <a:lnSpc>
                  <a:spcPct val="96000"/>
                </a:lnSpc>
                <a:spcBef>
                  <a:spcPts val="220"/>
                </a:spcBef>
              </a:pPr>
              <a:r>
                <a:rPr sz="600" kern="0" spc="-6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十字骨架</a:t>
              </a:r>
              <a:endParaRPr lang="en-US" altLang="en-US" sz="6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marL="12700" algn="l" rtl="0" eaLnBrk="0">
                <a:lnSpc>
                  <a:spcPts val="610"/>
                </a:lnSpc>
                <a:spcBef>
                  <a:spcPts val="160"/>
                </a:spcBef>
              </a:pPr>
              <a:r>
                <a:rPr sz="500" kern="0" spc="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百米导体电阻约</a:t>
              </a:r>
              <a:r>
                <a:rPr sz="500" kern="0" spc="1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BΩ</a:t>
              </a:r>
              <a:endParaRPr lang="en-US" altLang="en-US" sz="500" dirty="0"/>
            </a:p>
            <a:p>
              <a:pPr algn="l" rtl="0" eaLnBrk="0">
                <a:lnSpc>
                  <a:spcPct val="13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31000"/>
                </a:lnSpc>
              </a:pPr>
              <a:endParaRPr lang="en-US" altLang="en-US" sz="1000" dirty="0"/>
            </a:p>
            <a:p>
              <a:pPr algn="r" rtl="0" eaLnBrk="0">
                <a:lnSpc>
                  <a:spcPts val="610"/>
                </a:lnSpc>
                <a:spcBef>
                  <a:spcPts val="160"/>
                </a:spcBef>
              </a:pPr>
              <a:r>
                <a:rPr sz="500" kern="0" spc="2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外径约6.2</a:t>
              </a:r>
              <a:r>
                <a:rPr sz="500" kern="0" spc="0" dirty="0">
                  <a:latin typeface="Arial" panose="020B0604020202020204"/>
                  <a:ea typeface="Arial" panose="020B0604020202020204"/>
                  <a:cs typeface="Arial" panose="020B0604020202020204"/>
                </a:rPr>
                <a:t>mm</a:t>
              </a:r>
              <a:endParaRPr lang="en-US" altLang="en-US" sz="500" dirty="0"/>
            </a:p>
            <a:p>
              <a:pPr algn="l" rtl="0" eaLnBrk="0">
                <a:lnSpc>
                  <a:spcPct val="13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33000"/>
                </a:lnSpc>
              </a:pPr>
              <a:endParaRPr lang="en-US" altLang="en-US" sz="100" dirty="0"/>
            </a:p>
            <a:p>
              <a:pPr marL="882015" algn="l" rtl="0" eaLnBrk="0">
                <a:lnSpc>
                  <a:spcPts val="610"/>
                </a:lnSpc>
              </a:pPr>
              <a:r>
                <a:rPr sz="500" kern="0" spc="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线芯外径约1.02</a:t>
              </a:r>
              <a:r>
                <a:rPr sz="500" kern="0" spc="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mm</a:t>
              </a:r>
              <a:endParaRPr lang="en-US" altLang="en-US" sz="500" dirty="0"/>
            </a:p>
          </p:txBody>
        </p:sp>
        <p:pic>
          <p:nvPicPr>
            <p:cNvPr id="314" name="picture 3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2457450" y="965194"/>
              <a:ext cx="381030" cy="285772"/>
            </a:xfrm>
            <a:prstGeom prst="rect">
              <a:avLst/>
            </a:prstGeom>
          </p:spPr>
        </p:pic>
      </p:grpSp>
      <p:pic>
        <p:nvPicPr>
          <p:cNvPr id="316" name="picture 3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686550" y="349277"/>
            <a:ext cx="1809780" cy="1460479"/>
          </a:xfrm>
          <a:prstGeom prst="rect">
            <a:avLst/>
          </a:prstGeom>
        </p:spPr>
      </p:pic>
      <p:sp>
        <p:nvSpPr>
          <p:cNvPr id="318" name="textbox 318"/>
          <p:cNvSpPr/>
          <p:nvPr/>
        </p:nvSpPr>
        <p:spPr>
          <a:xfrm>
            <a:off x="3289289" y="5578680"/>
            <a:ext cx="2649220" cy="722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0650" algn="l" rtl="0" eaLnBrk="0">
              <a:lnSpc>
                <a:spcPct val="95000"/>
              </a:lnSpc>
            </a:pPr>
            <a:r>
              <a:rPr sz="600" kern="0" spc="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低烟无卤)</a:t>
            </a:r>
            <a:endParaRPr lang="en-US" altLang="en-US" sz="600" dirty="0"/>
          </a:p>
          <a:p>
            <a:pPr marL="1441450" algn="l" rtl="0" eaLnBrk="0">
              <a:lnSpc>
                <a:spcPct val="95000"/>
              </a:lnSpc>
              <a:spcBef>
                <a:spcPts val="1110"/>
              </a:spcBef>
            </a:pPr>
            <a:r>
              <a:rPr sz="600" kern="0" spc="-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对对丽蔽屋</a:t>
            </a:r>
            <a:endParaRPr lang="en-US" altLang="en-US" sz="6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</a:pPr>
            <a:r>
              <a:rPr sz="1200" kern="0" spc="6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黄色低烟无卤600</a:t>
            </a:r>
            <a:r>
              <a:rPr sz="1200" kern="0" spc="0" dirty="0">
                <a:latin typeface="Arial" panose="020B0604020202020204"/>
                <a:ea typeface="Arial" panose="020B0604020202020204"/>
                <a:cs typeface="Arial" panose="020B0604020202020204"/>
              </a:rPr>
              <a:t>MHz</a:t>
            </a:r>
            <a:r>
              <a:rPr sz="1200" kern="0" spc="6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频宽10</a:t>
            </a:r>
            <a:r>
              <a:rPr sz="1200" kern="0" spc="60" dirty="0">
                <a:latin typeface="Arial" panose="020B0604020202020204"/>
                <a:ea typeface="Arial" panose="020B0604020202020204"/>
                <a:cs typeface="Arial" panose="020B0604020202020204"/>
              </a:rPr>
              <a:t>G</a:t>
            </a:r>
            <a:r>
              <a:rPr sz="1200" kern="0" spc="6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超速率</a:t>
            </a:r>
            <a:endParaRPr lang="en-US" altLang="en-US" sz="1200" dirty="0"/>
          </a:p>
        </p:txBody>
      </p:sp>
      <p:sp>
        <p:nvSpPr>
          <p:cNvPr id="320" name="textbox 320"/>
          <p:cNvSpPr/>
          <p:nvPr/>
        </p:nvSpPr>
        <p:spPr>
          <a:xfrm>
            <a:off x="849453" y="2929827"/>
            <a:ext cx="3983354" cy="415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2700" b="1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七类线已经不是非屏蔽线</a:t>
            </a:r>
            <a:endParaRPr lang="en-US" altLang="en-US" sz="2700" dirty="0"/>
          </a:p>
        </p:txBody>
      </p:sp>
      <p:sp>
        <p:nvSpPr>
          <p:cNvPr id="324" name="textbox 324"/>
          <p:cNvSpPr/>
          <p:nvPr/>
        </p:nvSpPr>
        <p:spPr>
          <a:xfrm>
            <a:off x="4440960" y="3724050"/>
            <a:ext cx="1442719" cy="3536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200" b="1" kern="0" spc="18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万兆七类多层屏蔽</a:t>
            </a:r>
            <a:endParaRPr lang="en-US" altLang="en-US" sz="1200" dirty="0"/>
          </a:p>
          <a:p>
            <a:pPr algn="l" rtl="0" eaLnBrk="0">
              <a:lnSpc>
                <a:spcPct val="131000"/>
              </a:lnSpc>
            </a:pPr>
            <a:endParaRPr lang="en-US" altLang="en-US" sz="300" dirty="0"/>
          </a:p>
          <a:p>
            <a:pPr marL="416560" algn="l" rtl="0" eaLnBrk="0">
              <a:lnSpc>
                <a:spcPct val="95000"/>
              </a:lnSpc>
              <a:spcBef>
                <a:spcPts val="5"/>
              </a:spcBef>
            </a:pPr>
            <a:r>
              <a:rPr sz="600" kern="0" spc="6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对对屏蔽+防水膜+双层</a:t>
            </a:r>
            <a:r>
              <a:rPr sz="600" kern="0" spc="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屏蔽</a:t>
            </a:r>
            <a:endParaRPr lang="en-US" altLang="en-US" sz="600" dirty="0"/>
          </a:p>
        </p:txBody>
      </p:sp>
      <p:sp>
        <p:nvSpPr>
          <p:cNvPr id="326" name="textbox 326"/>
          <p:cNvSpPr/>
          <p:nvPr/>
        </p:nvSpPr>
        <p:spPr>
          <a:xfrm>
            <a:off x="215899" y="6076506"/>
            <a:ext cx="2621279" cy="2076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200" kern="0" spc="-6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串联机器生产成缆退纽工艺稳定</a:t>
            </a:r>
            <a:r>
              <a:rPr sz="1200" kern="0" spc="-7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千兆传输</a:t>
            </a:r>
            <a:endParaRPr lang="en-US" altLang="en-US" sz="1200" dirty="0"/>
          </a:p>
        </p:txBody>
      </p:sp>
      <p:sp>
        <p:nvSpPr>
          <p:cNvPr id="328" name="textbox 328"/>
          <p:cNvSpPr/>
          <p:nvPr/>
        </p:nvSpPr>
        <p:spPr>
          <a:xfrm>
            <a:off x="3397281" y="4805586"/>
            <a:ext cx="504190" cy="3676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2690"/>
              </a:lnSpc>
            </a:pPr>
            <a:r>
              <a:rPr sz="1900" kern="0" spc="-13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</a:t>
            </a:r>
            <a:r>
              <a:rPr sz="1900" kern="0" spc="-12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1900" kern="0" spc="-2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</a:t>
            </a:r>
            <a:endParaRPr lang="en-US" altLang="en-US" sz="1900" dirty="0"/>
          </a:p>
        </p:txBody>
      </p:sp>
      <p:sp>
        <p:nvSpPr>
          <p:cNvPr id="330" name="textbox 330"/>
          <p:cNvSpPr/>
          <p:nvPr/>
        </p:nvSpPr>
        <p:spPr>
          <a:xfrm>
            <a:off x="3320249" y="3637611"/>
            <a:ext cx="390525" cy="388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9000"/>
              </a:lnSpc>
            </a:pPr>
            <a:r>
              <a:rPr sz="3000" b="1" kern="0" spc="-6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5G</a:t>
            </a:r>
            <a:endParaRPr lang="en-US" altLang="en-US" sz="3000" dirty="0"/>
          </a:p>
        </p:txBody>
      </p:sp>
      <p:sp>
        <p:nvSpPr>
          <p:cNvPr id="332" name="textbox 332"/>
          <p:cNvSpPr/>
          <p:nvPr/>
        </p:nvSpPr>
        <p:spPr>
          <a:xfrm>
            <a:off x="5518139" y="4773757"/>
            <a:ext cx="460375" cy="1358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865"/>
              </a:lnSpc>
            </a:pPr>
            <a:r>
              <a:rPr sz="700" kern="0" spc="0" dirty="0">
                <a:latin typeface="YouYuan"/>
                <a:ea typeface="YouYuan"/>
                <a:cs typeface="YouYuan"/>
              </a:rPr>
              <a:t>0.62mm铜芯</a:t>
            </a:r>
            <a:endParaRPr lang="en-US" altLang="en-US" sz="700" dirty="0"/>
          </a:p>
        </p:txBody>
      </p:sp>
      <p:sp>
        <p:nvSpPr>
          <p:cNvPr id="334" name="textbox 334"/>
          <p:cNvSpPr/>
          <p:nvPr/>
        </p:nvSpPr>
        <p:spPr>
          <a:xfrm>
            <a:off x="4514860" y="4339562"/>
            <a:ext cx="480694" cy="1130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600" kern="0" spc="-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加密钢网编制)</a:t>
            </a:r>
            <a:endParaRPr lang="en-US" altLang="en-US" sz="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5FDA8-E665-4734-89CD-D79D45CF0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F635-177C-419E-ADDF-A5B6AF5F909B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4503BB-51E3-453F-AFBE-940B4B3F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E1024C-357D-4AC6-B205-2A2D4EF4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box 338"/>
          <p:cNvSpPr/>
          <p:nvPr/>
        </p:nvSpPr>
        <p:spPr>
          <a:xfrm>
            <a:off x="666750" y="1583690"/>
            <a:ext cx="8164830" cy="1917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5000"/>
              </a:lnSpc>
            </a:pPr>
            <a:r>
              <a:rPr lang="en-US" sz="30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sz="30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EIA</a:t>
            </a:r>
            <a:r>
              <a:rPr sz="3000" b="1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sz="30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TIA</a:t>
            </a:r>
            <a:r>
              <a:rPr sz="3000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sz="3000" b="1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(美国电子工业协会/电信工业</a:t>
            </a: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2580" indent="-6350" algn="l" rtl="0" eaLnBrk="0">
              <a:lnSpc>
                <a:spcPct val="164000"/>
              </a:lnSpc>
              <a:spcBef>
                <a:spcPts val="40"/>
              </a:spcBef>
            </a:pPr>
            <a:r>
              <a:rPr sz="3000" b="1" kern="0" spc="2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协会)的布线标准中规定双绞线的两种</a:t>
            </a:r>
            <a:r>
              <a:rPr sz="3000" b="1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线序T568A</a:t>
            </a:r>
            <a:r>
              <a:rPr sz="3000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3000" b="1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sz="3000" b="1" kern="0" spc="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T568B</a:t>
            </a:r>
            <a:r>
              <a:rPr sz="3000" kern="0" spc="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3000" b="1" kern="0" spc="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0" name="picture 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30400" y="3774440"/>
            <a:ext cx="3509010" cy="2399030"/>
          </a:xfrm>
          <a:prstGeom prst="rect">
            <a:avLst/>
          </a:prstGeom>
        </p:spPr>
      </p:pic>
      <p:pic>
        <p:nvPicPr>
          <p:cNvPr id="344" name="picture 3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6640" y="520727"/>
            <a:ext cx="1193749" cy="641291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0BFF7B-43DD-4F82-BA05-149074B1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BD1-D286-451C-8537-83C0D0D87A2F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D48F2E2-C1A1-4A05-B8EC-11660960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344B0C-2455-438F-BEB2-BC341CDA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box 352"/>
          <p:cNvSpPr/>
          <p:nvPr/>
        </p:nvSpPr>
        <p:spPr>
          <a:xfrm>
            <a:off x="709823" y="1512862"/>
            <a:ext cx="4472304" cy="379205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150000"/>
              </a:lnSpc>
            </a:pPr>
            <a:r>
              <a:rPr sz="2700" b="1" kern="0" spc="-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规定全双工方式下本</a:t>
            </a:r>
            <a:r>
              <a:rPr sz="2700" b="1" kern="0" spc="-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地的1、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150000"/>
              </a:lnSpc>
              <a:spcBef>
                <a:spcPts val="0"/>
              </a:spcBef>
            </a:pPr>
            <a:r>
              <a:rPr sz="2700" b="1" kern="0" spc="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2脚为信号发送端，3、6脚为</a:t>
            </a:r>
            <a:r>
              <a:rPr lang="zh-CN" altLang="en-US" sz="2700" b="1" kern="0" spc="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信号接收端，所以这两对信号必须分别使用一对双绞线</a:t>
            </a:r>
            <a:endParaRPr lang="en-US" altLang="zh-CN" sz="2700" b="1" kern="0" spc="7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" algn="l" rtl="0" eaLnBrk="0">
              <a:lnSpc>
                <a:spcPct val="150000"/>
              </a:lnSpc>
            </a:pPr>
            <a:r>
              <a:rPr lang="zh-CN" altLang="en-US" sz="2700" b="1" kern="0" spc="-1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进行信号传输。</a:t>
            </a:r>
            <a:endParaRPr lang="zh-CN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700" kern="0" spc="-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制作网线如下所示：</a:t>
            </a:r>
            <a:endParaRPr lang="zh-CN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endParaRPr lang="en-US" sz="2700" kern="0" spc="7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54" name="picture 3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40270" y="4210057"/>
            <a:ext cx="2031979" cy="2139970"/>
          </a:xfrm>
          <a:prstGeom prst="rect">
            <a:avLst/>
          </a:prstGeom>
        </p:spPr>
      </p:pic>
      <p:sp>
        <p:nvSpPr>
          <p:cNvPr id="356" name="textbox 356"/>
          <p:cNvSpPr/>
          <p:nvPr/>
        </p:nvSpPr>
        <p:spPr>
          <a:xfrm>
            <a:off x="609599" y="3551964"/>
            <a:ext cx="3178810" cy="11614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textbox 358"/>
          <p:cNvSpPr/>
          <p:nvPr/>
        </p:nvSpPr>
        <p:spPr>
          <a:xfrm>
            <a:off x="704829" y="553178"/>
            <a:ext cx="5298102" cy="6940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4600" b="1" kern="0" spc="-20" dirty="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EIA/TIA</a:t>
            </a:r>
            <a:r>
              <a:rPr sz="4600" b="1" kern="0" spc="-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的布线标准</a:t>
            </a:r>
            <a:endParaRPr lang="en-US" alt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0" name="picture 3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91320" y="4445012"/>
            <a:ext cx="1790760" cy="1625620"/>
          </a:xfrm>
          <a:prstGeom prst="rect">
            <a:avLst/>
          </a:prstGeom>
        </p:spPr>
      </p:pic>
      <p:sp>
        <p:nvSpPr>
          <p:cNvPr id="374" name="textbox 374"/>
          <p:cNvSpPr/>
          <p:nvPr/>
        </p:nvSpPr>
        <p:spPr>
          <a:xfrm>
            <a:off x="7670820" y="6131453"/>
            <a:ext cx="417830" cy="156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8000"/>
              </a:lnSpc>
            </a:pPr>
            <a:r>
              <a:rPr sz="1100" kern="0" spc="-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T568 B</a:t>
            </a:r>
            <a:endParaRPr lang="en-US" altLang="en-US" sz="11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112122-DB6E-4F41-AF47-13271D66E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350" y="1347985"/>
            <a:ext cx="3285087" cy="2363094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853086-A969-4F6A-8D10-A0D9B4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5E13-FD82-4478-A5A9-226987981518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CB42D4-5C85-4E87-AF97-88FA33CB6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" y="6016354"/>
            <a:ext cx="4622973" cy="365125"/>
          </a:xfrm>
        </p:spPr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9ED6DB-9BD7-450C-B4A9-297C2BAD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box 382"/>
          <p:cNvSpPr/>
          <p:nvPr/>
        </p:nvSpPr>
        <p:spPr>
          <a:xfrm>
            <a:off x="779048" y="126998"/>
            <a:ext cx="7876540" cy="3682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8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49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8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" algn="l" rtl="0" eaLnBrk="0">
              <a:lnSpc>
                <a:spcPct val="93000"/>
              </a:lnSpc>
            </a:pPr>
            <a:r>
              <a:rPr sz="4600" b="1" kern="0" spc="-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以T568为例</a:t>
            </a:r>
            <a:r>
              <a:rPr sz="4600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endParaRPr lang="en-US" alt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0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0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4000"/>
              </a:lnSpc>
              <a:spcBef>
                <a:spcPts val="720"/>
              </a:spcBef>
            </a:pPr>
            <a:r>
              <a:rPr sz="2400" b="1" kern="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1、2脚使用橙色线对：白橙线接1脚，橙线接2脚</a:t>
            </a:r>
            <a:r>
              <a:rPr sz="2400" kern="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22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4000"/>
              </a:lnSpc>
              <a:spcBef>
                <a:spcPts val="730"/>
              </a:spcBef>
            </a:pPr>
            <a:r>
              <a:rPr sz="2400" b="1" kern="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3、6两脚使用绿色线对</a:t>
            </a:r>
            <a:r>
              <a:rPr sz="24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：白绿线接3脚，绿线接6脚</a:t>
            </a:r>
            <a:r>
              <a:rPr sz="2400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21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5000"/>
              </a:lnSpc>
              <a:spcBef>
                <a:spcPts val="730"/>
              </a:spcBef>
            </a:pPr>
            <a:r>
              <a:rPr sz="2400" b="1" kern="0" spc="-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剩下的两对线在10Mb/s、100</a:t>
            </a:r>
            <a:r>
              <a:rPr sz="2400" b="1" kern="0" spc="-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Mb/s</a:t>
            </a:r>
            <a:r>
              <a:rPr sz="2400" kern="0" spc="-3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400" b="1" kern="0" spc="-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快速以太网</a:t>
            </a:r>
            <a:r>
              <a:rPr sz="2400" kern="0" spc="-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中一般不用，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0000"/>
              </a:lnSpc>
            </a:pPr>
            <a:endParaRPr lang="en-US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" algn="l" rtl="0" eaLnBrk="0">
              <a:lnSpc>
                <a:spcPct val="95000"/>
              </a:lnSpc>
              <a:spcBef>
                <a:spcPts val="5"/>
              </a:spcBef>
            </a:pPr>
            <a:r>
              <a:rPr sz="2400" b="1" kern="0" spc="-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通常将两个接头的4、5和7、8分别使用一对双</a:t>
            </a:r>
            <a:r>
              <a:rPr sz="2400" kern="0" spc="-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绞</a:t>
            </a:r>
            <a:r>
              <a:rPr sz="2400" kern="0" spc="-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线直连。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4" name="picture 3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891731" y="139698"/>
            <a:ext cx="1612910" cy="1454169"/>
          </a:xfrm>
          <a:prstGeom prst="rect">
            <a:avLst/>
          </a:prstGeom>
        </p:spPr>
      </p:pic>
      <p:sp>
        <p:nvSpPr>
          <p:cNvPr id="386" name="textbox 386"/>
          <p:cNvSpPr/>
          <p:nvPr/>
        </p:nvSpPr>
        <p:spPr>
          <a:xfrm>
            <a:off x="887039" y="4078150"/>
            <a:ext cx="5840095" cy="981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400" b="1" kern="0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-4、5使用蓝色线对：4为蓝色，5为白蓝色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2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0000"/>
              </a:lnSpc>
            </a:pPr>
            <a:endParaRPr lang="en-US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" algn="l" rtl="0" eaLnBrk="0">
              <a:lnSpc>
                <a:spcPct val="95000"/>
              </a:lnSpc>
              <a:spcBef>
                <a:spcPts val="0"/>
              </a:spcBef>
            </a:pPr>
            <a:r>
              <a:rPr sz="2400" b="1" kern="0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-7、8使用棕色线对：7为白棕色，8为棕色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D67494-FDFB-4065-8719-A0671BC4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F5489-979E-422D-97F9-8A28D7A78DEA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44E9F0D-8EAB-435C-9361-B39DDBF1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7176E6-4EC6-4F03-B0C2-1115891B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box 396"/>
          <p:cNvSpPr/>
          <p:nvPr/>
        </p:nvSpPr>
        <p:spPr>
          <a:xfrm>
            <a:off x="615950" y="588483"/>
            <a:ext cx="8093709" cy="4625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60020" algn="l" rtl="0" eaLnBrk="0">
              <a:lnSpc>
                <a:spcPct val="95000"/>
              </a:lnSpc>
            </a:pPr>
            <a:r>
              <a:rPr sz="4500" b="1" kern="0" spc="-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直连线和交叉线</a:t>
            </a:r>
            <a:endParaRPr lang="en-US" altLang="en-US" sz="4500" dirty="0"/>
          </a:p>
          <a:p>
            <a:pPr algn="l" rtl="0" eaLnBrk="0">
              <a:lnSpc>
                <a:spcPct val="118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1000" dirty="0"/>
          </a:p>
          <a:p>
            <a:pPr marL="18415" algn="l" rtl="0" eaLnBrk="0">
              <a:lnSpc>
                <a:spcPct val="96000"/>
              </a:lnSpc>
              <a:spcBef>
                <a:spcPts val="935"/>
              </a:spcBef>
            </a:pPr>
            <a:r>
              <a:rPr sz="3100" b="1" kern="0" spc="1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直通线：如果网线两端都按一</a:t>
            </a:r>
            <a:r>
              <a:rPr sz="3100" b="1" kern="0" spc="1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种线序方式(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215" algn="l" rtl="0" eaLnBrk="0">
              <a:lnSpc>
                <a:spcPct val="96000"/>
              </a:lnSpc>
              <a:spcBef>
                <a:spcPts val="2105"/>
              </a:spcBef>
            </a:pPr>
            <a:r>
              <a:rPr sz="3100" b="1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T568A</a:t>
            </a:r>
            <a:r>
              <a:rPr sz="3100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3100" b="1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或T568B)</a:t>
            </a:r>
            <a:r>
              <a:rPr sz="3100" kern="0" spc="12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3100" b="1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制作就是直通线，也叫直连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ts val="4215"/>
              </a:lnSpc>
              <a:spcBef>
                <a:spcPts val="1885"/>
              </a:spcBef>
            </a:pPr>
            <a:r>
              <a:rPr sz="3300" kern="0" spc="-2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线。</a:t>
            </a:r>
            <a:endParaRPr lang="en-US" alt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43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6000"/>
              </a:lnSpc>
              <a:spcBef>
                <a:spcPts val="935"/>
              </a:spcBef>
            </a:pPr>
            <a:r>
              <a:rPr sz="3100" kern="0" spc="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交叉线：如果网线两</a:t>
            </a:r>
            <a:r>
              <a:rPr sz="3100" kern="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端不按一种线序方式，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4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0000"/>
              </a:lnSpc>
            </a:pPr>
            <a:endParaRPr lang="en-US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6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265" algn="l" rtl="0" eaLnBrk="0">
              <a:lnSpc>
                <a:spcPct val="96000"/>
              </a:lnSpc>
            </a:pPr>
            <a:r>
              <a:rPr sz="3100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即一端是T568B</a:t>
            </a:r>
            <a:r>
              <a:rPr sz="3100" kern="0" spc="-3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3100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线序，另一端是T568A 线序。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416FCA-E7C8-41FB-911E-BF9D753A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F4067-65ED-447B-B8BC-C8A03EFFA8AC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6A10D5A-9291-4C6B-8979-AD4A6457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45C8C-1586-47B6-9556-5CFDB213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box 402"/>
          <p:cNvSpPr/>
          <p:nvPr/>
        </p:nvSpPr>
        <p:spPr>
          <a:xfrm>
            <a:off x="763787" y="575796"/>
            <a:ext cx="7411084" cy="3606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4500" b="1" kern="0" spc="-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直通线和交叉线的区别</a:t>
            </a:r>
            <a:endParaRPr lang="en-US" altLang="en-US" sz="45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marL="99695" algn="l" rtl="0" eaLnBrk="0">
              <a:lnSpc>
                <a:spcPct val="97000"/>
              </a:lnSpc>
              <a:spcBef>
                <a:spcPts val="840"/>
              </a:spcBef>
              <a:tabLst>
                <a:tab pos="150495" algn="l"/>
              </a:tabLst>
            </a:pPr>
            <a:r>
              <a:rPr sz="2800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800" kern="0" spc="-9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800" b="1" kern="0" spc="3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在用途上</a:t>
            </a:r>
            <a:endParaRPr lang="en-US" altLang="en-US" sz="2800" dirty="0"/>
          </a:p>
          <a:p>
            <a:pPr algn="l" rtl="0" eaLnBrk="0">
              <a:lnSpc>
                <a:spcPct val="139000"/>
              </a:lnSpc>
            </a:pPr>
            <a:endParaRPr lang="en-US" altLang="en-US" sz="1000" dirty="0"/>
          </a:p>
          <a:p>
            <a:pPr marL="613410" indent="-299085" algn="l" rtl="0" eaLnBrk="0">
              <a:lnSpc>
                <a:spcPct val="123000"/>
              </a:lnSpc>
              <a:spcBef>
                <a:spcPts val="845"/>
              </a:spcBef>
            </a:pPr>
            <a:r>
              <a:rPr sz="2800" b="1" kern="0" spc="-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-直通线用于连接不同种的设备，</a:t>
            </a:r>
            <a:r>
              <a:rPr sz="2800" kern="0" spc="-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例</a:t>
            </a:r>
            <a:r>
              <a:rPr sz="2800" kern="0" spc="-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如连接电</a:t>
            </a:r>
            <a:r>
              <a:rPr sz="2800" kern="0" spc="-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800" kern="0" spc="-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脑和交换机，交换机和路由器等。</a:t>
            </a:r>
            <a:endParaRPr lang="en-US" altLang="en-US" sz="2800" dirty="0"/>
          </a:p>
          <a:p>
            <a:pPr algn="l" rtl="0" eaLnBrk="0">
              <a:lnSpc>
                <a:spcPct val="154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marL="295275" algn="l" rtl="0" eaLnBrk="0">
              <a:lnSpc>
                <a:spcPct val="97000"/>
              </a:lnSpc>
              <a:spcBef>
                <a:spcPts val="5"/>
              </a:spcBef>
            </a:pPr>
            <a:r>
              <a:rPr sz="2800" b="1" kern="0" spc="-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一交叉线用于连接同种设备，例</a:t>
            </a:r>
            <a:r>
              <a:rPr sz="2800" b="1" kern="0" spc="-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如电脑和电脑</a:t>
            </a:r>
            <a:endParaRPr lang="en-US" altLang="en-US" sz="2800" dirty="0"/>
          </a:p>
        </p:txBody>
      </p:sp>
      <p:pic>
        <p:nvPicPr>
          <p:cNvPr id="404" name="picture 4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4400" y="1682747"/>
            <a:ext cx="50840" cy="152384"/>
          </a:xfrm>
          <a:prstGeom prst="rect">
            <a:avLst/>
          </a:prstGeom>
        </p:spPr>
      </p:pic>
      <p:pic>
        <p:nvPicPr>
          <p:cNvPr id="406" name="picture 4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9119" y="1778005"/>
            <a:ext cx="44439" cy="114322"/>
          </a:xfrm>
          <a:prstGeom prst="rect">
            <a:avLst/>
          </a:prstGeom>
        </p:spPr>
      </p:pic>
      <p:sp>
        <p:nvSpPr>
          <p:cNvPr id="412" name="textbox 412"/>
          <p:cNvSpPr/>
          <p:nvPr/>
        </p:nvSpPr>
        <p:spPr>
          <a:xfrm>
            <a:off x="1351365" y="4371160"/>
            <a:ext cx="1059814" cy="438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3245"/>
              </a:lnSpc>
            </a:pPr>
            <a:r>
              <a:rPr sz="2600" b="1" kern="0" spc="-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之间。</a:t>
            </a:r>
            <a:endParaRPr lang="en-US" altLang="en-US" sz="26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91B7B3-2E65-43B8-94FA-19062A9B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1FD9-EACC-40F1-91A8-34A25A56744B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3A85D14-A2E9-496D-A045-25ABD95B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6FD111-136D-4719-B4F4-95D81FEB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box 416"/>
          <p:cNvSpPr/>
          <p:nvPr/>
        </p:nvSpPr>
        <p:spPr>
          <a:xfrm>
            <a:off x="763760" y="578105"/>
            <a:ext cx="7569834" cy="4086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4500" b="1" kern="0" spc="-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为什么会有这</a:t>
            </a:r>
            <a:r>
              <a:rPr lang="zh-CN" sz="4500" b="1" kern="0" spc="-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</a:t>
            </a:r>
            <a:r>
              <a:rPr sz="4500" b="1" kern="0" spc="-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种线</a:t>
            </a:r>
            <a:r>
              <a:rPr sz="4500" b="1" kern="0" spc="-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呢?</a:t>
            </a:r>
            <a:endParaRPr lang="en-US" altLang="en-US" sz="45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marL="53340" algn="l" rtl="0" eaLnBrk="0">
              <a:lnSpc>
                <a:spcPct val="93000"/>
              </a:lnSpc>
              <a:spcBef>
                <a:spcPts val="820"/>
              </a:spcBef>
            </a:pPr>
            <a:r>
              <a:rPr sz="2700" b="1" kern="0" spc="1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如果速率不超过百兆，即100</a:t>
            </a:r>
            <a:r>
              <a:rPr sz="27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Mbit</a:t>
            </a:r>
            <a:r>
              <a:rPr sz="2700" b="1" kern="0" spc="1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sz="2700" kern="0" spc="5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700" b="1" kern="0" spc="1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</a:t>
            </a:r>
            <a:r>
              <a:rPr sz="2700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需要双绞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740" algn="l" rtl="0" eaLnBrk="0">
              <a:lnSpc>
                <a:spcPct val="95000"/>
              </a:lnSpc>
              <a:spcBef>
                <a:spcPts val="2005"/>
              </a:spcBef>
            </a:pPr>
            <a:r>
              <a:rPr sz="2700" b="1" kern="0" spc="1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线中的1236四根线正常工作即可，其中两根负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0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" algn="l" rtl="0" eaLnBrk="0">
              <a:lnSpc>
                <a:spcPct val="95000"/>
              </a:lnSpc>
              <a:spcBef>
                <a:spcPts val="810"/>
              </a:spcBef>
            </a:pPr>
            <a:r>
              <a:rPr sz="2700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责接收/输入，两根负责发送/输出。那么在同种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" algn="l" rtl="0" eaLnBrk="0">
              <a:lnSpc>
                <a:spcPct val="95000"/>
              </a:lnSpc>
              <a:spcBef>
                <a:spcPts val="1870"/>
              </a:spcBef>
            </a:pPr>
            <a:r>
              <a:rPr sz="2700" kern="0" spc="1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设备连接通信的时候，</a:t>
            </a:r>
            <a:r>
              <a:rPr sz="2700" kern="0" spc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就需要把一端的输出输入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5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2000"/>
              </a:lnSpc>
            </a:pPr>
            <a:endParaRPr lang="en-US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" algn="l" rtl="0" eaLnBrk="0">
              <a:lnSpc>
                <a:spcPct val="95000"/>
              </a:lnSpc>
              <a:spcBef>
                <a:spcPts val="5"/>
              </a:spcBef>
            </a:pPr>
            <a:r>
              <a:rPr sz="2700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线序对调，即可完成同种设</a:t>
            </a:r>
            <a:r>
              <a:rPr sz="2700" kern="0" spc="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备之间的连接通信。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2F2220-B00E-4012-A693-BB1C2AF9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8421-A53A-4BC8-93D2-61465870BF32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FDF5C94-19F7-4607-9D92-CDDC2C0D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5B9990-F351-4CC3-B6AC-E647043A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27</a:t>
            </a:fld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48FE00-A44B-40EF-9987-58123A0D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89" y="325933"/>
            <a:ext cx="5850377" cy="5995147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837C4B-5173-4454-A4F9-2B20DBB2B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AF73-C7DF-400A-B30F-DCA277C0DB9D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2F70C1-BD6D-47C4-AC95-3C8C4F0D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8199D4-B4B0-4445-A399-490595FB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28</a:t>
            </a:fld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box 478"/>
          <p:cNvSpPr/>
          <p:nvPr/>
        </p:nvSpPr>
        <p:spPr>
          <a:xfrm>
            <a:off x="767700" y="567445"/>
            <a:ext cx="7778115" cy="322975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marL="14605" algn="l" rtl="0" eaLnBrk="0">
              <a:lnSpc>
                <a:spcPct val="95000"/>
              </a:lnSpc>
            </a:pPr>
            <a:r>
              <a:rPr sz="4600" b="1" kern="0" spc="-1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使用规则</a:t>
            </a:r>
            <a:endParaRPr lang="en-US" altLang="en-US" sz="4600" dirty="0"/>
          </a:p>
          <a:p>
            <a:pPr algn="l" rtl="0" eaLnBrk="0">
              <a:lnSpc>
                <a:spcPct val="193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5000"/>
              </a:lnSpc>
              <a:spcBef>
                <a:spcPts val="940"/>
              </a:spcBef>
            </a:pPr>
            <a:r>
              <a:rPr sz="3100" b="1" kern="0" spc="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计算机开放系统互联模型</a:t>
            </a:r>
            <a:r>
              <a:rPr sz="3100" b="1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OSI</a:t>
            </a:r>
            <a:r>
              <a:rPr sz="3100" kern="0" spc="-3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100" b="1" kern="0" spc="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的七层中，同</a:t>
            </a:r>
            <a:endParaRPr lang="en-US" altLang="en-US" sz="3100" dirty="0"/>
          </a:p>
          <a:p>
            <a:pPr marL="12700" eaLnBrk="0">
              <a:lnSpc>
                <a:spcPts val="5910"/>
              </a:lnSpc>
            </a:pPr>
            <a:r>
              <a:rPr sz="3100" b="1" kern="0" spc="1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一层设备相连用交叉线；不同</a:t>
            </a:r>
            <a:r>
              <a:rPr sz="3100" b="1" kern="0" spc="9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层设备相连用</a:t>
            </a:r>
            <a:r>
              <a:rPr lang="zh-CN" altLang="en-US" sz="3200" b="1" kern="0" spc="-2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直通线</a:t>
            </a:r>
            <a:r>
              <a:rPr lang="zh-CN" altLang="en-US" sz="3200" kern="0" spc="-2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050" dirty="0"/>
          </a:p>
          <a:p>
            <a:pPr marL="12700" algn="l" rtl="0" eaLnBrk="0">
              <a:lnSpc>
                <a:spcPts val="5910"/>
              </a:lnSpc>
            </a:pPr>
            <a:endParaRPr lang="en-US" altLang="en-US" sz="31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083DFA-2EAD-476E-BD3E-D30CF6FF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05" y="3676991"/>
            <a:ext cx="2505093" cy="227314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362D8-3E0C-47C6-A9F0-6D6956CF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3753B-0414-4016-A943-0A5F0419059B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826660-1A1D-46BD-AFA6-B4B840680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DCF7B2-C27E-40ED-9A8C-B6CDF772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29</a:t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/>
          <p:nvPr/>
        </p:nvSpPr>
        <p:spPr>
          <a:xfrm>
            <a:off x="1198880" y="2491740"/>
            <a:ext cx="7240270" cy="2277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28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sz="28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en-US" sz="28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课时</a:t>
            </a:r>
            <a:r>
              <a:rPr lang="zh-CN" sz="28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理论课</a:t>
            </a:r>
            <a:endParaRPr lang="en-US" altLang="en-US" sz="2800" dirty="0"/>
          </a:p>
          <a:p>
            <a:pPr algn="l" rtl="0" eaLnBrk="0">
              <a:lnSpc>
                <a:spcPct val="15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5000"/>
              </a:lnSpc>
              <a:spcBef>
                <a:spcPts val="850"/>
              </a:spcBef>
            </a:pPr>
            <a:r>
              <a:rPr sz="28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sz="28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48</a:t>
            </a:r>
            <a:r>
              <a:rPr lang="zh-CN" altLang="en-US" sz="28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课时实验</a:t>
            </a:r>
            <a:r>
              <a:rPr sz="28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</a:t>
            </a:r>
            <a:endParaRPr lang="en-US" sz="2800" b="1" kern="0" spc="9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927100" lvl="1" indent="-457200" algn="l" rtl="0" eaLnBrk="0">
              <a:lnSpc>
                <a:spcPct val="95000"/>
              </a:lnSpc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模拟器</a:t>
            </a:r>
            <a:r>
              <a:rPr lang="en-US" altLang="zh-CN" sz="2800" dirty="0">
                <a:sym typeface="+mn-ea"/>
              </a:rPr>
              <a:t>Packet Tracer</a:t>
            </a:r>
            <a:r>
              <a:rPr lang="zh-CN" altLang="en-US" sz="2800" dirty="0">
                <a:sym typeface="+mn-ea"/>
              </a:rPr>
              <a:t>：</a:t>
            </a:r>
            <a:r>
              <a:rPr lang="en-US" altLang="zh-CN" sz="2800" dirty="0">
                <a:sym typeface="+mn-ea"/>
              </a:rPr>
              <a:t>6</a:t>
            </a:r>
            <a:r>
              <a:rPr lang="zh-CN" altLang="en-US" sz="2800" dirty="0">
                <a:sym typeface="+mn-ea"/>
              </a:rPr>
              <a:t>次（每次</a:t>
            </a:r>
            <a:r>
              <a:rPr lang="en-US" altLang="zh-CN" sz="2800" dirty="0">
                <a:sym typeface="+mn-ea"/>
              </a:rPr>
              <a:t>6</a:t>
            </a:r>
            <a:r>
              <a:rPr lang="zh-CN" altLang="en-US" sz="2800" dirty="0">
                <a:sym typeface="+mn-ea"/>
              </a:rPr>
              <a:t>课时）</a:t>
            </a:r>
          </a:p>
          <a:p>
            <a:pPr marL="927100" lvl="1" indent="-457200" algn="l" rtl="0" eaLnBrk="0">
              <a:lnSpc>
                <a:spcPct val="95000"/>
              </a:lnSpc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+mn-ea"/>
              </a:rPr>
              <a:t>H3C</a:t>
            </a:r>
            <a:r>
              <a:rPr lang="zh-CN" altLang="en-US" sz="2800" dirty="0">
                <a:sym typeface="+mn-ea"/>
              </a:rPr>
              <a:t>设备：</a:t>
            </a:r>
            <a:r>
              <a:rPr lang="en-US" altLang="zh-CN" sz="2800" dirty="0">
                <a:sym typeface="+mn-ea"/>
              </a:rPr>
              <a:t>2</a:t>
            </a:r>
            <a:r>
              <a:rPr lang="zh-CN" altLang="en-US" sz="2800" dirty="0">
                <a:sym typeface="+mn-ea"/>
              </a:rPr>
              <a:t>次（每次</a:t>
            </a:r>
            <a:r>
              <a:rPr lang="en-US" altLang="zh-CN" sz="2800" dirty="0">
                <a:sym typeface="+mn-ea"/>
              </a:rPr>
              <a:t>6</a:t>
            </a:r>
            <a:r>
              <a:rPr lang="zh-CN" altLang="en-US" sz="2800" dirty="0">
                <a:sym typeface="+mn-ea"/>
              </a:rPr>
              <a:t>课时）</a:t>
            </a:r>
          </a:p>
        </p:txBody>
      </p:sp>
      <p:sp>
        <p:nvSpPr>
          <p:cNvPr id="22" name="textbox 22"/>
          <p:cNvSpPr/>
          <p:nvPr/>
        </p:nvSpPr>
        <p:spPr>
          <a:xfrm>
            <a:off x="444500" y="569595"/>
            <a:ext cx="6919595" cy="561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4500" b="1" kern="0" spc="-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课时分配</a:t>
            </a:r>
            <a:endParaRPr lang="en-US" altLang="en-US" sz="45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800" dirty="0"/>
          </a:p>
          <a:p>
            <a:pPr marL="22860" algn="l" rtl="0" eaLnBrk="0">
              <a:lnSpc>
                <a:spcPct val="95000"/>
              </a:lnSpc>
              <a:spcBef>
                <a:spcPts val="5"/>
              </a:spcBef>
            </a:pPr>
            <a:r>
              <a:rPr sz="3300" b="1" kern="0" spc="4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2学分(32课时)</a:t>
            </a:r>
          </a:p>
          <a:p>
            <a:pPr marL="22860" algn="l" rtl="0" eaLnBrk="0">
              <a:lnSpc>
                <a:spcPct val="95000"/>
              </a:lnSpc>
              <a:spcBef>
                <a:spcPts val="5"/>
              </a:spcBef>
            </a:pPr>
            <a:endParaRPr lang="en-US" altLang="en-US" sz="3300" dirty="0"/>
          </a:p>
          <a:p>
            <a:pPr marL="22860" algn="l" rtl="0" eaLnBrk="0">
              <a:lnSpc>
                <a:spcPct val="95000"/>
              </a:lnSpc>
              <a:spcBef>
                <a:spcPts val="5"/>
              </a:spcBef>
            </a:pPr>
            <a:endParaRPr lang="en-US" altLang="en-US" sz="3300" dirty="0"/>
          </a:p>
          <a:p>
            <a:pPr marL="22860" algn="l" rtl="0" eaLnBrk="0">
              <a:lnSpc>
                <a:spcPct val="95000"/>
              </a:lnSpc>
              <a:spcBef>
                <a:spcPts val="5"/>
              </a:spcBef>
            </a:pPr>
            <a:endParaRPr lang="en-US" altLang="en-US" sz="3300" dirty="0"/>
          </a:p>
          <a:p>
            <a:pPr marL="22860" algn="l" rtl="0" eaLnBrk="0">
              <a:lnSpc>
                <a:spcPct val="95000"/>
              </a:lnSpc>
              <a:spcBef>
                <a:spcPts val="5"/>
              </a:spcBef>
            </a:pPr>
            <a:endParaRPr lang="en-US" altLang="en-US" sz="3300" dirty="0"/>
          </a:p>
          <a:p>
            <a:pPr marL="22860" algn="l" rtl="0" eaLnBrk="0">
              <a:lnSpc>
                <a:spcPct val="95000"/>
              </a:lnSpc>
              <a:spcBef>
                <a:spcPts val="5"/>
              </a:spcBef>
            </a:pPr>
            <a:endParaRPr lang="en-US" altLang="en-US" sz="3300" dirty="0"/>
          </a:p>
          <a:p>
            <a:pPr marL="22860" algn="l" rtl="0" eaLnBrk="0">
              <a:lnSpc>
                <a:spcPct val="95000"/>
              </a:lnSpc>
              <a:spcBef>
                <a:spcPts val="5"/>
              </a:spcBef>
            </a:pPr>
            <a:endParaRPr lang="zh-CN" altLang="en-US" sz="2400" b="1" dirty="0">
              <a:sym typeface="+mn-ea"/>
            </a:endParaRPr>
          </a:p>
          <a:p>
            <a:pPr marL="22860" algn="l" rtl="0" eaLnBrk="0">
              <a:lnSpc>
                <a:spcPct val="95000"/>
              </a:lnSpc>
              <a:spcBef>
                <a:spcPts val="5"/>
              </a:spcBef>
            </a:pPr>
            <a:endParaRPr lang="zh-CN" altLang="en-US" sz="2400" b="1" dirty="0">
              <a:sym typeface="+mn-ea"/>
            </a:endParaRPr>
          </a:p>
          <a:p>
            <a:pPr marL="22860" algn="l" rtl="0" eaLnBrk="0">
              <a:lnSpc>
                <a:spcPct val="95000"/>
              </a:lnSpc>
              <a:spcBef>
                <a:spcPts val="5"/>
              </a:spcBef>
            </a:pPr>
            <a:r>
              <a:rPr lang="zh-CN" altLang="en-US" sz="2400" b="1" dirty="0">
                <a:sym typeface="+mn-ea"/>
              </a:rPr>
              <a:t>每次实验开始之前会有关于实验的简单讲解。</a:t>
            </a:r>
          </a:p>
          <a:p>
            <a:pPr marL="22860" algn="l" rtl="0" eaLnBrk="0">
              <a:lnSpc>
                <a:spcPct val="95000"/>
              </a:lnSpc>
              <a:spcBef>
                <a:spcPts val="5"/>
              </a:spcBef>
            </a:pPr>
            <a:r>
              <a:rPr lang="zh-CN" altLang="en-US" sz="2400" b="1" dirty="0">
                <a:sym typeface="+mn-ea"/>
              </a:rPr>
              <a:t>每次：</a:t>
            </a:r>
            <a:r>
              <a:rPr lang="en-US" altLang="zh-CN" sz="2400" b="1" dirty="0">
                <a:sym typeface="+mn-ea"/>
              </a:rPr>
              <a:t>1</a:t>
            </a:r>
            <a:r>
              <a:rPr lang="zh-CN" altLang="en-US" sz="2400" b="1" dirty="0">
                <a:sym typeface="+mn-ea"/>
              </a:rPr>
              <a:t>课时讲解</a:t>
            </a:r>
            <a:r>
              <a:rPr lang="en-US" altLang="zh-CN" sz="2400" b="1" dirty="0">
                <a:sym typeface="+mn-ea"/>
              </a:rPr>
              <a:t>+6</a:t>
            </a:r>
            <a:r>
              <a:rPr lang="zh-CN" altLang="en-US" sz="2400" b="1" dirty="0">
                <a:sym typeface="+mn-ea"/>
              </a:rPr>
              <a:t>课时实验</a:t>
            </a:r>
            <a:r>
              <a:rPr lang="en-US" altLang="zh-CN" sz="2400" b="1" dirty="0">
                <a:sym typeface="+mn-ea"/>
              </a:rPr>
              <a:t>=7</a:t>
            </a:r>
            <a:r>
              <a:rPr lang="zh-CN" altLang="en-US" sz="2400" b="1" dirty="0">
                <a:sym typeface="+mn-ea"/>
              </a:rPr>
              <a:t>课时</a:t>
            </a:r>
            <a:endParaRPr lang="en-US" altLang="zh-CN" sz="3300" dirty="0"/>
          </a:p>
          <a:p>
            <a:pPr marL="22860" algn="l" rtl="0" eaLnBrk="0">
              <a:lnSpc>
                <a:spcPct val="95000"/>
              </a:lnSpc>
              <a:spcBef>
                <a:spcPts val="5"/>
              </a:spcBef>
            </a:pPr>
            <a:endParaRPr lang="en-US" altLang="en-US" sz="33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C0E0C5-34A0-4B34-B538-531E2A009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6D99-864C-4602-AA6D-5F676109154F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E69673E-C741-48EB-8FD0-BA9D0E14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ECAAA6-D927-408A-9956-C10167EA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icture 4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848068" y="2095530"/>
            <a:ext cx="5022890" cy="2901894"/>
          </a:xfrm>
          <a:prstGeom prst="rect">
            <a:avLst/>
          </a:prstGeom>
        </p:spPr>
      </p:pic>
      <p:pic>
        <p:nvPicPr>
          <p:cNvPr id="492" name="picture 4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8929" y="2533619"/>
            <a:ext cx="2851190" cy="2197097"/>
          </a:xfrm>
          <a:prstGeom prst="rect">
            <a:avLst/>
          </a:prstGeom>
        </p:spPr>
      </p:pic>
      <p:sp>
        <p:nvSpPr>
          <p:cNvPr id="494" name="textbox 494"/>
          <p:cNvSpPr/>
          <p:nvPr/>
        </p:nvSpPr>
        <p:spPr>
          <a:xfrm>
            <a:off x="770197" y="576160"/>
            <a:ext cx="3406140" cy="692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algn="r" rtl="0" eaLnBrk="0">
              <a:lnSpc>
                <a:spcPct val="95000"/>
              </a:lnSpc>
            </a:pPr>
            <a:r>
              <a:rPr sz="4600" b="1" kern="0" spc="-1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网线制作工具</a:t>
            </a:r>
            <a:endParaRPr lang="en-US" altLang="en-US" sz="4600" dirty="0"/>
          </a:p>
        </p:txBody>
      </p:sp>
      <p:sp>
        <p:nvSpPr>
          <p:cNvPr id="496" name="textbox 496"/>
          <p:cNvSpPr/>
          <p:nvPr/>
        </p:nvSpPr>
        <p:spPr>
          <a:xfrm>
            <a:off x="812412" y="1693498"/>
            <a:ext cx="1680845" cy="5022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3300" b="1" kern="0" spc="-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工具套件</a:t>
            </a:r>
            <a:endParaRPr lang="en-US" altLang="en-US" sz="3300" dirty="0"/>
          </a:p>
        </p:txBody>
      </p:sp>
      <p:sp>
        <p:nvSpPr>
          <p:cNvPr id="500" name="textbox 500"/>
          <p:cNvSpPr/>
          <p:nvPr/>
        </p:nvSpPr>
        <p:spPr>
          <a:xfrm>
            <a:off x="5930899" y="5134505"/>
            <a:ext cx="640715" cy="789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11000"/>
              </a:lnSpc>
              <a:spcBef>
                <a:spcPts val="0"/>
              </a:spcBef>
            </a:pPr>
            <a:r>
              <a:rPr sz="900" kern="0" spc="-70" dirty="0">
                <a:latin typeface="YouYuan"/>
                <a:ea typeface="YouYuan"/>
                <a:cs typeface="YouYuan"/>
              </a:rPr>
              <a:t>测试仪</a:t>
            </a:r>
            <a:r>
              <a:rPr sz="900" kern="0" spc="150" dirty="0">
                <a:latin typeface="YouYuan"/>
                <a:ea typeface="YouYuan"/>
                <a:cs typeface="YouYuan"/>
              </a:rPr>
              <a:t> </a:t>
            </a:r>
            <a:r>
              <a:rPr sz="900" kern="0" spc="-70" dirty="0">
                <a:latin typeface="YouYuan"/>
                <a:ea typeface="YouYuan"/>
                <a:cs typeface="YouYuan"/>
              </a:rPr>
              <a:t>‘1</a:t>
            </a:r>
            <a:r>
              <a:rPr sz="900" kern="0" spc="0" dirty="0">
                <a:latin typeface="YouYuan"/>
                <a:ea typeface="YouYuan"/>
                <a:cs typeface="YouYuan"/>
              </a:rPr>
              <a:t>  </a:t>
            </a:r>
            <a:r>
              <a:rPr sz="900" kern="0" spc="20" dirty="0">
                <a:latin typeface="YouYuan"/>
                <a:ea typeface="YouYuan"/>
                <a:cs typeface="YouYuan"/>
              </a:rPr>
              <a:t>9V电池</a:t>
            </a:r>
            <a:r>
              <a:rPr sz="900" kern="0" spc="10" dirty="0">
                <a:latin typeface="YouYuan"/>
                <a:ea typeface="YouYuan"/>
                <a:cs typeface="YouYuan"/>
              </a:rPr>
              <a:t>  </a:t>
            </a:r>
            <a:r>
              <a:rPr sz="900" kern="0" spc="20" dirty="0">
                <a:latin typeface="YouYuan"/>
                <a:ea typeface="YouYuan"/>
                <a:cs typeface="YouYuan"/>
              </a:rPr>
              <a:t>*1</a:t>
            </a:r>
            <a:r>
              <a:rPr sz="900" kern="0" spc="10" dirty="0">
                <a:latin typeface="YouYuan"/>
                <a:ea typeface="YouYuan"/>
                <a:cs typeface="YouYuan"/>
              </a:rPr>
              <a:t> </a:t>
            </a:r>
            <a:r>
              <a:rPr sz="900" kern="0" spc="20" dirty="0">
                <a:latin typeface="YouYuan"/>
                <a:ea typeface="YouYuan"/>
                <a:cs typeface="YouYuan"/>
              </a:rPr>
              <a:t>油性笔  *1</a:t>
            </a:r>
            <a:r>
              <a:rPr sz="900" kern="0" spc="10" dirty="0">
                <a:latin typeface="YouYuan"/>
                <a:ea typeface="YouYuan"/>
                <a:cs typeface="YouYuan"/>
              </a:rPr>
              <a:t> </a:t>
            </a:r>
            <a:r>
              <a:rPr sz="900" kern="0" spc="-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数据线</a:t>
            </a:r>
            <a:r>
              <a:rPr sz="900" kern="0" spc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900" kern="0" spc="-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*1</a:t>
            </a:r>
            <a:r>
              <a:rPr sz="900" kern="0" spc="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900" kern="0" spc="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网络跳线*1</a:t>
            </a:r>
            <a:endParaRPr lang="en-US" altLang="en-US" sz="900" dirty="0"/>
          </a:p>
        </p:txBody>
      </p:sp>
      <p:sp>
        <p:nvSpPr>
          <p:cNvPr id="502" name="textbox 502"/>
          <p:cNvSpPr/>
          <p:nvPr/>
        </p:nvSpPr>
        <p:spPr>
          <a:xfrm>
            <a:off x="7302499" y="5129093"/>
            <a:ext cx="687705" cy="632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11000"/>
              </a:lnSpc>
            </a:pPr>
            <a:r>
              <a:rPr sz="900" kern="0" spc="-40" dirty="0">
                <a:latin typeface="YouYuan"/>
                <a:ea typeface="YouYuan"/>
                <a:cs typeface="YouYuan"/>
              </a:rPr>
              <a:t>超五类水晶头</a:t>
            </a:r>
            <a:r>
              <a:rPr sz="900" kern="0" spc="30" dirty="0">
                <a:latin typeface="YouYuan"/>
                <a:ea typeface="YouYuan"/>
                <a:cs typeface="YouYuan"/>
              </a:rPr>
              <a:t> </a:t>
            </a:r>
            <a:r>
              <a:rPr sz="900" kern="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六类水晶头</a:t>
            </a:r>
            <a:r>
              <a:rPr sz="900" kern="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900" kern="0" spc="-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水晶头护套</a:t>
            </a:r>
            <a:r>
              <a:rPr sz="900" kern="0" spc="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900" kern="0" spc="-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电话水晶头</a:t>
            </a:r>
            <a:endParaRPr lang="en-US" altLang="en-US" sz="900" dirty="0"/>
          </a:p>
        </p:txBody>
      </p:sp>
      <p:sp>
        <p:nvSpPr>
          <p:cNvPr id="504" name="textbox 504"/>
          <p:cNvSpPr/>
          <p:nvPr/>
        </p:nvSpPr>
        <p:spPr>
          <a:xfrm>
            <a:off x="4375139" y="5129781"/>
            <a:ext cx="381634" cy="7962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18000"/>
              </a:lnSpc>
            </a:pPr>
            <a:r>
              <a:rPr sz="900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网线钳</a:t>
            </a:r>
            <a:r>
              <a:rPr sz="900" kern="0" spc="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900" kern="0" spc="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剥线刀</a:t>
            </a:r>
            <a:r>
              <a:rPr sz="900" kern="0" spc="-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900" kern="0" spc="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打线刀 </a:t>
            </a:r>
            <a:r>
              <a:rPr sz="700" kern="0" spc="1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小黄刀</a:t>
            </a:r>
            <a:r>
              <a:rPr sz="700" kern="0" spc="-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900" kern="0" spc="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扎带</a:t>
            </a:r>
            <a:endParaRPr lang="en-US" altLang="en-US" sz="900" dirty="0"/>
          </a:p>
        </p:txBody>
      </p:sp>
      <p:sp>
        <p:nvSpPr>
          <p:cNvPr id="506" name="textbox 506"/>
          <p:cNvSpPr/>
          <p:nvPr/>
        </p:nvSpPr>
        <p:spPr>
          <a:xfrm>
            <a:off x="4803743" y="5148361"/>
            <a:ext cx="245109" cy="762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59690" algn="l" rtl="0" eaLnBrk="0">
              <a:lnSpc>
                <a:spcPct val="82000"/>
              </a:lnSpc>
            </a:pPr>
            <a:r>
              <a:rPr sz="900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*1</a:t>
            </a:r>
            <a:endParaRPr lang="en-US" altLang="en-US" sz="900" dirty="0"/>
          </a:p>
          <a:p>
            <a:pPr marL="59690" algn="l" rtl="0" eaLnBrk="0">
              <a:lnSpc>
                <a:spcPct val="82000"/>
              </a:lnSpc>
              <a:spcBef>
                <a:spcPts val="365"/>
              </a:spcBef>
            </a:pPr>
            <a:r>
              <a:rPr sz="900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*1</a:t>
            </a:r>
            <a:endParaRPr lang="en-US" altLang="en-US" sz="900" dirty="0"/>
          </a:p>
          <a:p>
            <a:pPr marL="59690" algn="l" rtl="0" eaLnBrk="0">
              <a:lnSpc>
                <a:spcPct val="82000"/>
              </a:lnSpc>
              <a:spcBef>
                <a:spcPts val="365"/>
              </a:spcBef>
            </a:pPr>
            <a:r>
              <a:rPr sz="900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*1</a:t>
            </a:r>
            <a:endParaRPr lang="en-US" altLang="en-US" sz="900" dirty="0"/>
          </a:p>
          <a:p>
            <a:pPr marL="59690" algn="l" rtl="0" eaLnBrk="0">
              <a:lnSpc>
                <a:spcPct val="83000"/>
              </a:lnSpc>
              <a:spcBef>
                <a:spcPts val="520"/>
              </a:spcBef>
            </a:pPr>
            <a:r>
              <a:rPr sz="700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*1</a:t>
            </a:r>
            <a:endParaRPr lang="en-US" altLang="en-US" sz="700" dirty="0"/>
          </a:p>
          <a:p>
            <a:pPr algn="l" rtl="0" eaLnBrk="0">
              <a:lnSpc>
                <a:spcPct val="102000"/>
              </a:lnSpc>
            </a:pPr>
            <a:endParaRPr lang="en-US" altLang="en-US" sz="200" dirty="0"/>
          </a:p>
          <a:p>
            <a:pPr algn="r" rtl="0" eaLnBrk="0">
              <a:lnSpc>
                <a:spcPts val="950"/>
              </a:lnSpc>
              <a:spcBef>
                <a:spcPts val="0"/>
              </a:spcBef>
            </a:pPr>
            <a:r>
              <a:rPr sz="600" kern="0" spc="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‘20</a:t>
            </a:r>
            <a:endParaRPr lang="en-US" altLang="en-US" sz="600" dirty="0"/>
          </a:p>
        </p:txBody>
      </p:sp>
      <p:sp>
        <p:nvSpPr>
          <p:cNvPr id="508" name="textbox 508"/>
          <p:cNvSpPr/>
          <p:nvPr/>
        </p:nvSpPr>
        <p:spPr>
          <a:xfrm>
            <a:off x="8029564" y="5143691"/>
            <a:ext cx="281940" cy="6178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73025" algn="l" rtl="0" eaLnBrk="0">
              <a:lnSpc>
                <a:spcPts val="865"/>
              </a:lnSpc>
            </a:pPr>
            <a:r>
              <a:rPr sz="700" kern="0" spc="0" dirty="0">
                <a:latin typeface="YouYuan"/>
                <a:ea typeface="YouYuan"/>
                <a:cs typeface="YouYuan"/>
              </a:rPr>
              <a:t>‘10</a:t>
            </a:r>
            <a:endParaRPr lang="en-US" altLang="en-US" sz="700" dirty="0"/>
          </a:p>
          <a:p>
            <a:pPr marL="91440" algn="l" rtl="0" eaLnBrk="0">
              <a:lnSpc>
                <a:spcPct val="83000"/>
              </a:lnSpc>
              <a:spcBef>
                <a:spcPts val="550"/>
              </a:spcBef>
            </a:pPr>
            <a:r>
              <a:rPr sz="700" kern="0" spc="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*10</a:t>
            </a:r>
            <a:endParaRPr lang="en-US" altLang="en-US" sz="700" dirty="0"/>
          </a:p>
          <a:p>
            <a:pPr algn="l" rtl="0" eaLnBrk="0">
              <a:lnSpc>
                <a:spcPct val="107000"/>
              </a:lnSpc>
            </a:pPr>
            <a:endParaRPr lang="en-US" altLang="en-US" sz="400" dirty="0"/>
          </a:p>
          <a:p>
            <a:pPr marL="91440" algn="l" rtl="0" eaLnBrk="0">
              <a:lnSpc>
                <a:spcPct val="94000"/>
              </a:lnSpc>
              <a:spcBef>
                <a:spcPts val="5"/>
              </a:spcBef>
            </a:pPr>
            <a:r>
              <a:rPr sz="900" kern="0" spc="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*20</a:t>
            </a:r>
            <a:r>
              <a:rPr sz="900" kern="0" spc="-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900" kern="0" spc="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*20</a:t>
            </a:r>
            <a:endParaRPr lang="en-US" altLang="en-US" sz="9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1696C7-4C23-4A55-BE9A-5426D22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C2AC-A1D4-474F-95AD-5B058C8BA76A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47ECA43-5AE4-451A-AA54-474136F7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422BCF-DCDA-428D-B931-16A21C4E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30</a:t>
            </a:fld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box 512"/>
          <p:cNvSpPr/>
          <p:nvPr/>
        </p:nvSpPr>
        <p:spPr>
          <a:xfrm>
            <a:off x="703514" y="556731"/>
            <a:ext cx="7914640" cy="3525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78740" algn="l" rtl="0" eaLnBrk="0">
              <a:lnSpc>
                <a:spcPct val="95000"/>
              </a:lnSpc>
            </a:pPr>
            <a:r>
              <a:rPr sz="4500" b="1" kern="0" spc="26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压线钳(驳线钳)</a:t>
            </a:r>
            <a:endParaRPr lang="en-US" altLang="en-US" sz="4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6000"/>
              </a:lnSpc>
              <a:spcBef>
                <a:spcPts val="815"/>
              </a:spcBef>
            </a:pPr>
            <a:r>
              <a:rPr sz="2700" b="1" kern="0" spc="1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功能：用来剥线和压制水晶</a:t>
            </a:r>
            <a:r>
              <a:rPr sz="2700" b="1" kern="0" spc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头的工具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34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" algn="l" rtl="0" eaLnBrk="0">
              <a:lnSpc>
                <a:spcPct val="96000"/>
              </a:lnSpc>
              <a:spcBef>
                <a:spcPts val="815"/>
              </a:spcBef>
            </a:pPr>
            <a:r>
              <a:rPr sz="2700" b="1" kern="0" spc="1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压线钳最顶部是压线槽，可以提供不同</a:t>
            </a:r>
            <a:r>
              <a:rPr sz="2700" kern="0" spc="1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类型的</a:t>
            </a:r>
            <a:r>
              <a:rPr sz="2700" kern="0" spc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线槽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42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" algn="l" rtl="0" eaLnBrk="0">
              <a:lnSpc>
                <a:spcPct val="94000"/>
              </a:lnSpc>
              <a:spcBef>
                <a:spcPts val="720"/>
              </a:spcBef>
            </a:pPr>
            <a:r>
              <a:rPr sz="24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-8P</a:t>
            </a:r>
            <a:r>
              <a:rPr sz="2400" kern="0" spc="3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4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槽是RJ-45</a:t>
            </a:r>
            <a:r>
              <a:rPr sz="2400" b="1" kern="0" spc="-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水晶头压线槽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6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1000"/>
              </a:lnSpc>
            </a:pPr>
            <a:endParaRPr lang="en-US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0970" algn="l" rtl="0" eaLnBrk="0">
              <a:lnSpc>
                <a:spcPct val="95000"/>
              </a:lnSpc>
              <a:spcBef>
                <a:spcPts val="0"/>
              </a:spcBef>
            </a:pPr>
            <a:r>
              <a:rPr sz="2400" b="1" kern="0" spc="-2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-4P</a:t>
            </a:r>
            <a:r>
              <a:rPr sz="2400" b="1" kern="0" spc="21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 </a:t>
            </a:r>
            <a:r>
              <a:rPr sz="2400" b="1" kern="0" spc="-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槽是</a:t>
            </a:r>
            <a:r>
              <a:rPr sz="2400" b="1" kern="0" spc="-2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RJ-11</a:t>
            </a:r>
            <a:r>
              <a:rPr sz="2400" b="1" kern="0" spc="-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电话线压线</a:t>
            </a:r>
            <a:r>
              <a:rPr sz="2400" b="1" kern="0" spc="-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槽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4" name="picture 5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27760" y="4343377"/>
            <a:ext cx="3016239" cy="2190788"/>
          </a:xfrm>
          <a:prstGeom prst="rect">
            <a:avLst/>
          </a:prstGeom>
        </p:spPr>
      </p:pic>
      <p:pic>
        <p:nvPicPr>
          <p:cNvPr id="516" name="picture 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95330" y="4546579"/>
            <a:ext cx="2444739" cy="1835200"/>
          </a:xfrm>
          <a:prstGeom prst="rect">
            <a:avLst/>
          </a:prstGeom>
        </p:spPr>
      </p:pic>
      <p:pic>
        <p:nvPicPr>
          <p:cNvPr id="518" name="picture 5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409980" y="4565644"/>
            <a:ext cx="2387589" cy="1803379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72B3EA-2DE9-4C65-99D8-00A94D48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C438-55D5-47AF-8E66-2DE9CDAB6C74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D13353A-B37D-4C8D-827F-8C1108B7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1F0831-DB66-4862-B61F-C8E21EF8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31</a:t>
            </a:fld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box 524"/>
          <p:cNvSpPr/>
          <p:nvPr/>
        </p:nvSpPr>
        <p:spPr>
          <a:xfrm>
            <a:off x="901699" y="2563724"/>
            <a:ext cx="7389494" cy="31756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" algn="l" rtl="0" eaLnBrk="0">
              <a:lnSpc>
                <a:spcPct val="96000"/>
              </a:lnSpc>
            </a:pPr>
            <a:r>
              <a:rPr sz="2300" kern="0" spc="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的电信网络接口。提供声音和数据传输的接口。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30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85000"/>
              </a:lnSpc>
              <a:spcBef>
                <a:spcPts val="690"/>
              </a:spcBef>
            </a:pPr>
            <a:r>
              <a:rPr sz="2300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水晶头是一种能沿固定方向插</a:t>
            </a:r>
            <a:r>
              <a:rPr sz="2300" kern="0" spc="1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入并自动防止脱落的塑料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ts val="4260"/>
              </a:lnSpc>
            </a:pPr>
            <a:r>
              <a:rPr sz="2300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接头，俗称“水晶头”,专业术语为</a:t>
            </a:r>
            <a:r>
              <a:rPr sz="2300" kern="0" spc="0" dirty="0">
                <a:solidFill>
                  <a:srgbClr val="0070C0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RJ</a:t>
            </a:r>
            <a:r>
              <a:rPr sz="2300" kern="0" spc="30" dirty="0">
                <a:solidFill>
                  <a:srgbClr val="0070C0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-45</a:t>
            </a:r>
            <a:r>
              <a:rPr sz="2300" kern="0" spc="3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连接器 </a:t>
            </a:r>
            <a:r>
              <a:rPr sz="2300" kern="0" spc="30" dirty="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(</a:t>
            </a:r>
            <a:r>
              <a:rPr sz="2300" kern="0" spc="0" dirty="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RJ</a:t>
            </a:r>
            <a:r>
              <a:rPr sz="2300" kern="0" spc="30" dirty="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-45</a:t>
            </a:r>
            <a:r>
              <a:rPr lang="en-US" sz="2300" kern="0" spc="30" dirty="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)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4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6000"/>
              </a:lnSpc>
              <a:spcBef>
                <a:spcPts val="695"/>
              </a:spcBef>
            </a:pPr>
            <a:r>
              <a:rPr sz="2300" kern="0" spc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是一种网络接口规范，类似的还有</a:t>
            </a:r>
            <a:r>
              <a:rPr sz="23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RJ</a:t>
            </a:r>
            <a:r>
              <a:rPr sz="2300" b="1" kern="0" spc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-11</a:t>
            </a:r>
            <a:r>
              <a:rPr sz="2300" kern="0" spc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</a:t>
            </a:r>
            <a:r>
              <a:rPr sz="2300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口，即平常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5000"/>
              </a:lnSpc>
              <a:spcBef>
                <a:spcPts val="1675"/>
              </a:spcBef>
            </a:pPr>
            <a:r>
              <a:rPr sz="2300" kern="0" spc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所用的“电话接口”,用来连接电话线)</a:t>
            </a:r>
            <a:r>
              <a:rPr sz="2300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。之所把它称之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5000"/>
              </a:lnSpc>
            </a:pP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2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300" kern="0" spc="-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为“水晶头”,是因为它</a:t>
            </a:r>
            <a:r>
              <a:rPr sz="2300" kern="0" spc="-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的外表晶莹透亮的原因。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6" name="picture 5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2950" y="304770"/>
            <a:ext cx="7619969" cy="1352602"/>
          </a:xfrm>
          <a:prstGeom prst="rect">
            <a:avLst/>
          </a:prstGeom>
        </p:spPr>
      </p:pic>
      <p:sp>
        <p:nvSpPr>
          <p:cNvPr id="528" name="textbox 528"/>
          <p:cNvSpPr/>
          <p:nvPr/>
        </p:nvSpPr>
        <p:spPr>
          <a:xfrm>
            <a:off x="905967" y="2036750"/>
            <a:ext cx="7338694" cy="3549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300" b="1" kern="0" spc="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水晶头(英语：</a:t>
            </a:r>
            <a:r>
              <a:rPr sz="2300" kern="0" spc="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3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Registered</a:t>
            </a:r>
            <a:r>
              <a:rPr sz="2300" kern="0" spc="4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sz="23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jack</a:t>
            </a:r>
            <a:r>
              <a:rPr sz="2300" b="1" kern="0" spc="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sz="23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RJ</a:t>
            </a:r>
            <a:r>
              <a:rPr sz="2300" b="1" kern="0" spc="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sz="2300" kern="0" spc="-3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300" b="1" kern="0" spc="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是一种标准化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628EDF-DB97-441F-AD3E-0E0E29EB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D3CC-6353-4F0F-8762-C52BBD6025B1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E79BF96-0D85-41D6-A3C3-2F188ACB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007F45-1D7E-432F-9E95-FC9D9921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32</a:t>
            </a:fld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box 534"/>
          <p:cNvSpPr/>
          <p:nvPr/>
        </p:nvSpPr>
        <p:spPr>
          <a:xfrm>
            <a:off x="653582" y="573824"/>
            <a:ext cx="4543425" cy="4208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marL="122555" algn="l" rtl="0" eaLnBrk="0">
              <a:lnSpc>
                <a:spcPct val="95000"/>
              </a:lnSpc>
            </a:pPr>
            <a:r>
              <a:rPr sz="4600" b="1" kern="0" spc="-1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测线仪</a:t>
            </a:r>
            <a:endParaRPr lang="en-US" altLang="en-US" sz="4600" dirty="0"/>
          </a:p>
          <a:p>
            <a:pPr algn="l" rtl="0" eaLnBrk="0">
              <a:lnSpc>
                <a:spcPct val="139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6000"/>
              </a:lnSpc>
              <a:spcBef>
                <a:spcPts val="970"/>
              </a:spcBef>
            </a:pPr>
            <a:r>
              <a:rPr sz="3200" b="1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两部分组成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56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9380" algn="l" rtl="0" eaLnBrk="0">
              <a:lnSpc>
                <a:spcPct val="96000"/>
              </a:lnSpc>
              <a:spcBef>
                <a:spcPts val="820"/>
              </a:spcBef>
            </a:pPr>
            <a:r>
              <a:rPr sz="2700" b="1" kern="0" spc="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一主机和子机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29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2000"/>
              </a:lnSpc>
            </a:pPr>
            <a:endParaRPr lang="en-US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2595" indent="-323215" algn="l" rtl="0" eaLnBrk="0">
              <a:lnSpc>
                <a:spcPct val="136000"/>
              </a:lnSpc>
              <a:spcBef>
                <a:spcPts val="5"/>
              </a:spcBef>
            </a:pPr>
            <a:r>
              <a:rPr sz="2700" b="1" kern="0" spc="1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-两部分都有8个指示灯和两</a:t>
            </a:r>
            <a:r>
              <a:rPr sz="2700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700" b="1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个端口</a:t>
            </a:r>
            <a:r>
              <a:rPr sz="2700" kern="0" spc="-5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700" b="1" kern="0" spc="9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(</a:t>
            </a:r>
            <a:r>
              <a:rPr sz="27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RJ</a:t>
            </a:r>
            <a:r>
              <a:rPr sz="2700" b="1" kern="0" spc="9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-11 </a:t>
            </a:r>
            <a:r>
              <a:rPr sz="2700" b="1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电话</a:t>
            </a:r>
            <a:r>
              <a:rPr sz="2700" b="1" kern="0" spc="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线端口</a:t>
            </a:r>
            <a:r>
              <a:rPr sz="2700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700" b="1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sz="27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RJ</a:t>
            </a:r>
            <a:r>
              <a:rPr sz="2700" b="1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-45水晶头端口)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3D1508-D536-44D7-BA22-A0C42CAB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70" y="1558861"/>
            <a:ext cx="3086163" cy="309411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4127BF-F52A-4EA5-91B2-0FAA81FD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0365-F184-482E-AE78-67AE3D36ECB1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D61B8D-8F40-416A-B624-63EEAF63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5D3E07-0DEE-42B4-A515-951BAE28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33</a:t>
            </a:fld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box 550"/>
          <p:cNvSpPr/>
          <p:nvPr/>
        </p:nvSpPr>
        <p:spPr>
          <a:xfrm>
            <a:off x="783316" y="570364"/>
            <a:ext cx="7252334" cy="4476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4700" b="1" kern="0" spc="-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网线制作1:直通线</a:t>
            </a:r>
            <a:endParaRPr lang="en-US" altLang="en-US"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74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0" eaLnBrk="0">
              <a:lnSpc>
                <a:spcPct val="94000"/>
              </a:lnSpc>
              <a:spcBef>
                <a:spcPts val="1000"/>
              </a:spcBef>
            </a:pPr>
            <a:r>
              <a:rPr sz="3300" b="1" kern="0" spc="-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直通线：以100</a:t>
            </a:r>
            <a:r>
              <a:rPr sz="3300" b="1" kern="0" spc="-7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Mb/s</a:t>
            </a:r>
            <a:r>
              <a:rPr sz="3300" b="1" kern="0" spc="-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sz="3300" b="1" kern="0" spc="-7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EIA/TIA</a:t>
            </a:r>
            <a:r>
              <a:rPr sz="3300" b="1" kern="0" spc="-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布线标准</a:t>
            </a:r>
            <a:endParaRPr lang="en-US" alt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30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9540" algn="l" rtl="0" eaLnBrk="0">
              <a:lnSpc>
                <a:spcPct val="91000"/>
              </a:lnSpc>
              <a:spcBef>
                <a:spcPts val="940"/>
              </a:spcBef>
            </a:pPr>
            <a:r>
              <a:rPr sz="3100" b="1" i="1" kern="0" spc="-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T568B</a:t>
            </a:r>
            <a:r>
              <a:rPr sz="3100" kern="0" spc="-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3100" b="1" i="1" kern="0" spc="-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作为标准规格。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65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algn="l" rtl="0" eaLnBrk="0">
              <a:lnSpc>
                <a:spcPct val="95000"/>
              </a:lnSpc>
              <a:spcBef>
                <a:spcPts val="995"/>
              </a:spcBef>
            </a:pPr>
            <a:r>
              <a:rPr sz="3300" b="1" kern="0" spc="-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endParaRPr lang="en-US" alt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8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9390" algn="l" rtl="0" eaLnBrk="0">
              <a:lnSpc>
                <a:spcPct val="85000"/>
              </a:lnSpc>
              <a:spcBef>
                <a:spcPts val="875"/>
              </a:spcBef>
            </a:pPr>
            <a:r>
              <a:rPr sz="2900" b="1" kern="0" spc="-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-剥线、排列4对线、</a:t>
            </a:r>
            <a:r>
              <a:rPr sz="2900" b="1" kern="0" spc="-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理线、排序、整线、插</a:t>
            </a:r>
            <a:endParaRPr lang="en-US" alt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6890" algn="l" rtl="0" eaLnBrk="0">
              <a:lnSpc>
                <a:spcPts val="4950"/>
              </a:lnSpc>
            </a:pPr>
            <a:r>
              <a:rPr sz="2900" b="1" kern="0" spc="-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线、压线</a:t>
            </a:r>
            <a:endParaRPr lang="en-US" alt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4CD941-3228-4D5D-8C78-A038E9A2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4B5F1-5711-447D-A53C-EDB8159EC646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09776D7-C246-4A67-B242-939C5858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F887C1-1613-44E6-8CD0-9E9D8984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34</a:t>
            </a:fld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box 556"/>
          <p:cNvSpPr/>
          <p:nvPr/>
        </p:nvSpPr>
        <p:spPr>
          <a:xfrm>
            <a:off x="932841" y="1699370"/>
            <a:ext cx="6983094" cy="20802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8415" algn="l" rtl="0" eaLnBrk="0">
              <a:lnSpc>
                <a:spcPct val="96000"/>
              </a:lnSpc>
            </a:pPr>
            <a:r>
              <a:rPr sz="3100" b="1" kern="0" spc="1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利用工具剪下所需的双绞线长度(发给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24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85" algn="l" rtl="0" eaLnBrk="0">
              <a:lnSpc>
                <a:spcPct val="96000"/>
              </a:lnSpc>
              <a:spcBef>
                <a:spcPts val="935"/>
              </a:spcBef>
            </a:pPr>
            <a:r>
              <a:rPr sz="3100" kern="0" spc="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大家是2米):0.6-100米</a:t>
            </a:r>
            <a:r>
              <a:rPr sz="3100" kern="0" spc="1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75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1000"/>
              </a:lnSpc>
            </a:pPr>
            <a:endParaRPr lang="en-US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3100" b="1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利用工具将双绞线外皮除去2~3</a:t>
            </a:r>
            <a:r>
              <a:rPr sz="31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cm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2" name="picture 5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9259" y="520727"/>
            <a:ext cx="1187531" cy="641291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BF51DC-A409-46F6-BD4F-83B5FBF9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C143F-E5C2-4098-9B1C-240E1DFD61C8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C6A5161-3B8E-42C9-AF52-B9D66413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99BF8A-C1EC-4727-97C8-D9593E92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35</a:t>
            </a:fld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box 566"/>
          <p:cNvSpPr/>
          <p:nvPr/>
        </p:nvSpPr>
        <p:spPr>
          <a:xfrm>
            <a:off x="763847" y="575944"/>
            <a:ext cx="7690484" cy="6182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4500" b="1" kern="0" spc="-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排列4对线</a:t>
            </a:r>
            <a:endParaRPr lang="en-US" alt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7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8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045" algn="l" rtl="0" eaLnBrk="0">
              <a:lnSpc>
                <a:spcPct val="96000"/>
              </a:lnSpc>
              <a:spcBef>
                <a:spcPts val="940"/>
              </a:spcBef>
            </a:pPr>
            <a:r>
              <a:rPr sz="3100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剥去双绞线外皮后，可见两两缠绕在一起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0" eaLnBrk="0">
              <a:lnSpc>
                <a:spcPct val="96000"/>
              </a:lnSpc>
              <a:spcBef>
                <a:spcPts val="2110"/>
              </a:spcBef>
            </a:pPr>
            <a:r>
              <a:rPr sz="3100" b="1" kern="0" spc="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的不同颜色的4对线，按照橙、</a:t>
            </a:r>
            <a:r>
              <a:rPr sz="3100" b="1" kern="0" spc="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蓝、绿、棕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3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5260" algn="l" rtl="0" eaLnBrk="0">
              <a:lnSpc>
                <a:spcPct val="96000"/>
              </a:lnSpc>
              <a:spcBef>
                <a:spcPts val="940"/>
              </a:spcBef>
            </a:pPr>
            <a:r>
              <a:rPr sz="3100" b="1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的顺序从左到右排列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300" dirty="0"/>
          </a:p>
          <a:p>
            <a:pPr marL="2622550" algn="l" rtl="0" eaLnBrk="0">
              <a:lnSpc>
                <a:spcPct val="91000"/>
              </a:lnSpc>
            </a:pPr>
            <a:r>
              <a:rPr sz="1200" kern="0" spc="1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                        </a:t>
            </a:r>
            <a:endParaRPr lang="en-US" altLang="en-US" sz="2100" baseline="-70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5EE2AF-35F4-4D3F-AE22-A426FB5E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2D48-FDE4-4D31-98C6-586965C3CA98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34CE28B-F4E0-42B6-A03D-D80B2DA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8AD283-1EB4-431F-BEB4-26AF3152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36</a:t>
            </a:fld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box 572"/>
          <p:cNvSpPr/>
          <p:nvPr/>
        </p:nvSpPr>
        <p:spPr>
          <a:xfrm>
            <a:off x="628161" y="1572674"/>
            <a:ext cx="7990840" cy="3305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5000"/>
              </a:lnSpc>
            </a:pPr>
            <a:r>
              <a:rPr sz="3200" b="1" kern="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小心拨开4对线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9380" algn="l" rtl="0" eaLnBrk="0">
              <a:lnSpc>
                <a:spcPts val="5885"/>
              </a:lnSpc>
            </a:pPr>
            <a:r>
              <a:rPr sz="2700" b="1" kern="0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一捋直每根线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70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algn="l" rtl="0" eaLnBrk="0">
              <a:lnSpc>
                <a:spcPct val="83000"/>
              </a:lnSpc>
              <a:spcBef>
                <a:spcPts val="815"/>
              </a:spcBef>
            </a:pPr>
            <a:r>
              <a:rPr sz="2700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-将每</a:t>
            </a:r>
            <a:r>
              <a:rPr sz="2700" kern="0" spc="-7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700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一对</a:t>
            </a:r>
            <a:r>
              <a:rPr sz="2700" b="1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中的白橙线、白蓝线、白绿线、白棕线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1800" algn="l" rtl="0" eaLnBrk="0">
              <a:lnSpc>
                <a:spcPts val="5090"/>
              </a:lnSpc>
            </a:pPr>
            <a:r>
              <a:rPr sz="2700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排在相应橙线、蓝线、</a:t>
            </a:r>
            <a:r>
              <a:rPr sz="2700" kern="0" spc="1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绿线、棕线的左边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84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2000"/>
              </a:lnSpc>
            </a:pPr>
            <a:endParaRPr lang="en-US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0" eaLnBrk="0">
              <a:lnSpc>
                <a:spcPct val="94000"/>
              </a:lnSpc>
              <a:spcBef>
                <a:spcPts val="5"/>
              </a:spcBef>
            </a:pPr>
            <a:r>
              <a:rPr sz="2700" kern="0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一即白橙/橙色、白蓝/蓝色、白绿/绿色</a:t>
            </a:r>
            <a:r>
              <a:rPr sz="2700" kern="0" spc="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、白棕棕色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8" name="picture 5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9259" y="527037"/>
            <a:ext cx="1181130" cy="634982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686A66-0FBC-407C-A3D3-2CC9DD7D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0A0AC-FC4C-4E6A-8D63-0F1D5FF8AE4A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5037681-DDB3-48AE-994A-223124CE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63673D-2B05-44DF-B696-88711459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37</a:t>
            </a:fld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box 582"/>
          <p:cNvSpPr/>
          <p:nvPr/>
        </p:nvSpPr>
        <p:spPr>
          <a:xfrm>
            <a:off x="632927" y="573632"/>
            <a:ext cx="7951469" cy="43764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149860" algn="l" rtl="0" eaLnBrk="0">
              <a:lnSpc>
                <a:spcPct val="96000"/>
              </a:lnSpc>
            </a:pPr>
            <a:r>
              <a:rPr sz="4500" b="1" kern="0" spc="-6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排序并整线</a:t>
            </a:r>
            <a:endParaRPr lang="en-US" altLang="en-US" sz="45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690"/>
              </a:spcBef>
            </a:pPr>
            <a:r>
              <a:rPr sz="2300" b="1" kern="0" spc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遵循</a:t>
            </a:r>
            <a:r>
              <a:rPr sz="23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EIA</a:t>
            </a:r>
            <a:r>
              <a:rPr sz="2300" b="1" kern="0" spc="1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/</a:t>
            </a:r>
            <a:r>
              <a:rPr sz="23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TIAT</a:t>
            </a:r>
            <a:r>
              <a:rPr sz="2300" b="1" kern="0" spc="1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568B</a:t>
            </a:r>
            <a:r>
              <a:rPr sz="2300" b="1" kern="0" spc="24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</a:t>
            </a:r>
            <a:r>
              <a:rPr sz="2300" b="1" kern="0" spc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标准制作接头，线</a:t>
            </a:r>
            <a:r>
              <a:rPr sz="2300" b="1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对颜色需要注</a:t>
            </a:r>
            <a:r>
              <a:rPr sz="2300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意：从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" algn="l" rtl="0" eaLnBrk="0">
              <a:lnSpc>
                <a:spcPct val="97000"/>
              </a:lnSpc>
              <a:spcBef>
                <a:spcPts val="1475"/>
              </a:spcBef>
            </a:pPr>
            <a:r>
              <a:rPr sz="2300" b="1" kern="0" spc="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左数第3根和第5根互换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41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7000"/>
              </a:lnSpc>
              <a:spcBef>
                <a:spcPts val="700"/>
              </a:spcBef>
            </a:pPr>
            <a:r>
              <a:rPr sz="2300" b="1" kern="0" spc="1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线序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4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205" algn="l" rtl="0" eaLnBrk="0">
              <a:lnSpc>
                <a:spcPct val="100000"/>
              </a:lnSpc>
              <a:spcBef>
                <a:spcPts val="665"/>
              </a:spcBef>
            </a:pPr>
            <a:r>
              <a:rPr sz="2200" b="1" kern="0" spc="-16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—From</a:t>
            </a:r>
            <a:r>
              <a:rPr sz="2200" b="1" kern="0" spc="-1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“白橙/橙色、</a:t>
            </a:r>
            <a:r>
              <a:rPr sz="2200" kern="0" spc="-1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200" b="1" kern="0" spc="-1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白蓝/蓝色、</a:t>
            </a:r>
            <a:r>
              <a:rPr sz="2200" kern="0" spc="-1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200" b="1" kern="0" spc="-1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白绿/绿色</a:t>
            </a:r>
            <a:r>
              <a:rPr sz="2200" b="1" kern="0" spc="-1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、白棕/棕色”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855" algn="l" rtl="0" eaLnBrk="0">
              <a:lnSpc>
                <a:spcPct val="96000"/>
              </a:lnSpc>
              <a:spcBef>
                <a:spcPts val="1700"/>
              </a:spcBef>
            </a:pPr>
            <a:r>
              <a:rPr sz="2300" kern="0" spc="-1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-To “白橙/橙色、白绿/蓝色、白蓝/绿色、白棕/棕色”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26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15000"/>
              </a:lnSpc>
            </a:pPr>
            <a:endParaRPr lang="en-US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2300" b="1" kern="0" spc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排好序后，将8根线整理平整，</a:t>
            </a:r>
            <a:r>
              <a:rPr sz="2300" b="1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便于后面剪线和插线</a:t>
            </a:r>
            <a:r>
              <a:rPr sz="2300" kern="0" spc="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50B349-2FE9-44D2-A07B-8FD3B0E2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A285-B787-4D63-B6EC-EFDEE733437E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99A71F1-B6D5-41ED-8B46-639C3812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0B28A1-950B-4AC2-8D31-978151AF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38</a:t>
            </a:fld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box 588"/>
          <p:cNvSpPr/>
          <p:nvPr/>
        </p:nvSpPr>
        <p:spPr>
          <a:xfrm>
            <a:off x="527070" y="1639788"/>
            <a:ext cx="7830184" cy="5114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6510" algn="l" rtl="0" eaLnBrk="0">
              <a:lnSpc>
                <a:spcPct val="83000"/>
              </a:lnSpc>
            </a:pPr>
            <a:r>
              <a:rPr sz="24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将裸露出的双绞线用工具剪下只剩1</a:t>
            </a:r>
            <a:r>
              <a:rPr sz="2400" b="1" kern="0" spc="-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4mm</a:t>
            </a:r>
            <a:r>
              <a:rPr sz="2400" kern="0" spc="5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400" b="1" kern="0" spc="-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" algn="l" rtl="0" eaLnBrk="0">
              <a:lnSpc>
                <a:spcPts val="4290"/>
              </a:lnSpc>
            </a:pPr>
            <a:r>
              <a:rPr sz="2400" b="1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</a:t>
            </a:r>
            <a:r>
              <a:rPr sz="2400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400" b="1" kern="0" spc="12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(</a:t>
            </a:r>
            <a:r>
              <a:rPr sz="24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EIA</a:t>
            </a:r>
            <a:r>
              <a:rPr sz="2400" b="1" kern="0" spc="12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/</a:t>
            </a:r>
            <a:r>
              <a:rPr sz="24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TIA</a:t>
            </a:r>
            <a:r>
              <a:rPr sz="2400" b="1" kern="0" spc="12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</a:t>
            </a:r>
            <a:r>
              <a:rPr sz="2400" b="1" kern="0" spc="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的标准),然后</a:t>
            </a:r>
            <a:r>
              <a:rPr sz="2400" b="1" kern="0" spc="1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将双绞线的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ts val="4300"/>
              </a:lnSpc>
            </a:pPr>
            <a:r>
              <a:rPr sz="2400" kern="0" spc="-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</a:t>
            </a:r>
            <a:r>
              <a:rPr sz="2400" b="1" kern="0" spc="-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一根线依序放入</a:t>
            </a:r>
            <a:r>
              <a:rPr sz="2400" b="1" kern="0" spc="-5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RJ-45</a:t>
            </a:r>
            <a:r>
              <a:rPr sz="2400" b="1" kern="0" spc="-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接头引脚内，</a:t>
            </a:r>
            <a:r>
              <a:rPr sz="2400" kern="0" spc="-3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400" b="1" kern="0" spc="-5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RJ-45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" algn="l" rtl="0" eaLnBrk="0">
              <a:lnSpc>
                <a:spcPts val="4400"/>
              </a:lnSpc>
            </a:pPr>
            <a:r>
              <a:rPr sz="2400" b="1" kern="0" spc="-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接头8个铜片向上，第一只引脚放白橙色的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" algn="l" rtl="0" eaLnBrk="0">
              <a:lnSpc>
                <a:spcPts val="4300"/>
              </a:lnSpc>
            </a:pPr>
            <a:r>
              <a:rPr sz="2400" b="1" kern="0" spc="-2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线，依次类推。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marL="3872865" algn="l" rtl="0" eaLnBrk="0">
              <a:lnSpc>
                <a:spcPct val="86000"/>
              </a:lnSpc>
              <a:spcBef>
                <a:spcPts val="725"/>
              </a:spcBef>
              <a:tabLst>
                <a:tab pos="4879975" algn="l"/>
              </a:tabLst>
            </a:pPr>
            <a:r>
              <a:rPr sz="2400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400" b="1" kern="0" spc="-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一根不合格网线</a:t>
            </a:r>
            <a:endParaRPr lang="en-US" altLang="en-US" sz="2400" dirty="0"/>
          </a:p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149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300" dirty="0"/>
          </a:p>
          <a:p>
            <a:pPr algn="r" rtl="0" eaLnBrk="0">
              <a:lnSpc>
                <a:spcPts val="1515"/>
              </a:lnSpc>
              <a:spcBef>
                <a:spcPts val="0"/>
              </a:spcBef>
            </a:pPr>
            <a:endParaRPr lang="en-US" altLang="en-US" sz="1900" baseline="-7000" dirty="0"/>
          </a:p>
        </p:txBody>
      </p:sp>
      <p:pic>
        <p:nvPicPr>
          <p:cNvPr id="590" name="picture 5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9259" y="4603775"/>
            <a:ext cx="3651290" cy="1936699"/>
          </a:xfrm>
          <a:prstGeom prst="rect">
            <a:avLst/>
          </a:prstGeom>
        </p:spPr>
      </p:pic>
      <p:pic>
        <p:nvPicPr>
          <p:cNvPr id="592" name="picture 5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756409" y="1377977"/>
            <a:ext cx="2038380" cy="3232106"/>
          </a:xfrm>
          <a:prstGeom prst="rect">
            <a:avLst/>
          </a:prstGeom>
        </p:spPr>
      </p:pic>
      <p:pic>
        <p:nvPicPr>
          <p:cNvPr id="594" name="picture 5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55660" y="520727"/>
            <a:ext cx="1181130" cy="641291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DE1827-7608-4EE7-A07E-3265F2AB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2B2C-2683-4266-BBB7-05AEEFEFC78B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01007AE-C5AE-4733-99E5-65DA5841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672C0E-D7EF-463B-BBE3-4E9B43C2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39</a:t>
            </a:fld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4"/>
          <p:cNvSpPr/>
          <p:nvPr/>
        </p:nvSpPr>
        <p:spPr>
          <a:xfrm>
            <a:off x="760584" y="567323"/>
            <a:ext cx="6456679" cy="33356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4700" b="1" kern="0" spc="-1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考核方式</a:t>
            </a:r>
            <a:endParaRPr lang="en-US" altLang="en-US" sz="4700" b="1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marL="781685" indent="-457200" algn="l" rtl="0" eaLnBrk="0">
              <a:lnSpc>
                <a:spcPct val="94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sz="3300" b="1" kern="0" spc="3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实验报告:</a:t>
            </a:r>
            <a:r>
              <a:rPr lang="en-US" sz="3300" b="1" kern="0" spc="3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80</a:t>
            </a:r>
            <a:r>
              <a:rPr sz="3300" b="1" kern="0" spc="3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lang="en-US" altLang="en-US" sz="3300" b="1" dirty="0"/>
          </a:p>
          <a:p>
            <a:pPr marL="171450" indent="-171450" algn="l" rtl="0" eaLnBrk="0">
              <a:lnSpc>
                <a:spcPct val="142000"/>
              </a:lnSpc>
              <a:buFont typeface="Arial" panose="020B0604020202020204" pitchFamily="34" charset="0"/>
              <a:buChar char="•"/>
            </a:pPr>
            <a:endParaRPr lang="en-US" altLang="en-US" sz="1000" b="1" dirty="0"/>
          </a:p>
          <a:p>
            <a:pPr marL="781685" indent="-457200" algn="l" rtl="0" eaLnBrk="0">
              <a:lnSpc>
                <a:spcPts val="6650"/>
              </a:lnSpc>
              <a:buFont typeface="Arial" panose="020B0604020202020204" pitchFamily="34" charset="0"/>
              <a:buChar char="•"/>
            </a:pPr>
            <a:r>
              <a:rPr sz="3300" b="1" kern="0" spc="1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验收：20%</a:t>
            </a:r>
            <a:endParaRPr lang="en-US" altLang="en-US" sz="3300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9AE71A-E28D-422F-97E7-7C7939E3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F8BC-D5CA-4DBA-A36D-3EC35D20BE13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1CA9AD7-C1CF-49CB-AB2C-CA7549F7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BDB836-A31A-4D7B-809C-EF17269A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box 598"/>
          <p:cNvSpPr/>
          <p:nvPr/>
        </p:nvSpPr>
        <p:spPr>
          <a:xfrm>
            <a:off x="906785" y="1456906"/>
            <a:ext cx="7644765" cy="22396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28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确定每根线放置正确后，可以使用压</a:t>
            </a:r>
            <a:r>
              <a:rPr sz="2800" b="1" kern="0" spc="-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线钳压接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020" algn="l" rtl="0" eaLnBrk="0">
              <a:lnSpc>
                <a:spcPts val="5030"/>
              </a:lnSpc>
            </a:pPr>
            <a:r>
              <a:rPr sz="2700" b="1" kern="0" spc="-15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R</a:t>
            </a:r>
            <a:r>
              <a:rPr sz="2700" b="1" kern="0" spc="-1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J-45水晶头。</a:t>
            </a:r>
            <a:endParaRPr lang="en-US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63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0" eaLnBrk="0">
              <a:lnSpc>
                <a:spcPct val="94000"/>
              </a:lnSpc>
              <a:spcBef>
                <a:spcPts val="730"/>
              </a:spcBef>
            </a:pPr>
            <a:r>
              <a:rPr sz="2400" kern="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sz="2400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RJ</a:t>
            </a:r>
            <a:r>
              <a:rPr sz="2400" kern="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-45 接头的保护套可以防止接头在拉扯时造成接触不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4000"/>
              </a:lnSpc>
            </a:pP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0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4980" algn="l" rtl="0" eaLnBrk="0">
              <a:lnSpc>
                <a:spcPct val="94000"/>
              </a:lnSpc>
            </a:pPr>
            <a:r>
              <a:rPr sz="2400" b="1" kern="0" spc="-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良，使用保护套，需要在压接RJ-45接头前就将这种</a:t>
            </a:r>
            <a:r>
              <a:rPr sz="2400" b="1" kern="0" spc="-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胶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0" name="picture 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39870" y="4343377"/>
            <a:ext cx="2508198" cy="2139970"/>
          </a:xfrm>
          <a:prstGeom prst="rect">
            <a:avLst/>
          </a:prstGeom>
        </p:spPr>
      </p:pic>
      <p:pic>
        <p:nvPicPr>
          <p:cNvPr id="602" name="picture 6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660879" y="4159239"/>
            <a:ext cx="2051090" cy="2324107"/>
          </a:xfrm>
          <a:prstGeom prst="rect">
            <a:avLst/>
          </a:prstGeom>
        </p:spPr>
      </p:pic>
      <p:pic>
        <p:nvPicPr>
          <p:cNvPr id="606" name="picture 6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30239" y="520727"/>
            <a:ext cx="1212860" cy="641291"/>
          </a:xfrm>
          <a:prstGeom prst="rect">
            <a:avLst/>
          </a:prstGeom>
        </p:spPr>
      </p:pic>
      <p:sp>
        <p:nvSpPr>
          <p:cNvPr id="608" name="textbox 608"/>
          <p:cNvSpPr/>
          <p:nvPr/>
        </p:nvSpPr>
        <p:spPr>
          <a:xfrm>
            <a:off x="1325128" y="3895232"/>
            <a:ext cx="2436495" cy="373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400" b="1" kern="0" spc="-17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套插在双绞线上。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C6B5BB-75A4-4063-901B-154C86EF9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657A-EFA4-423B-B138-9A253550E64F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28EF88C-0BD8-49C6-B94E-BD5BFA68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EC379-4916-4635-97A3-862F8A76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40</a:t>
            </a:fld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box 614"/>
          <p:cNvSpPr/>
          <p:nvPr/>
        </p:nvSpPr>
        <p:spPr>
          <a:xfrm>
            <a:off x="783316" y="576742"/>
            <a:ext cx="4800600" cy="7131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4700" b="1" kern="0" spc="-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网线制作2:交叉线</a:t>
            </a:r>
            <a:endParaRPr lang="en-US" altLang="en-US" sz="47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4A38BD-ADF4-4B65-9BF7-3E4457E8B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42" y="1644843"/>
            <a:ext cx="5330515" cy="418214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43EBD3-6BF5-4AB1-BEB9-19311CEE9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D5E-2C3F-451A-BE0F-7B1C0F5BF730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244389-A48E-469D-84C3-03D307A1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79D8D1-3FDD-494B-B85B-E160837C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41</a:t>
            </a:fld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extbox 622"/>
          <p:cNvSpPr/>
          <p:nvPr/>
        </p:nvSpPr>
        <p:spPr>
          <a:xfrm>
            <a:off x="770137" y="561136"/>
            <a:ext cx="7307580" cy="4796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4600" b="1" kern="0" spc="-14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测试仪</a:t>
            </a:r>
            <a:endParaRPr lang="en-US" altLang="en-US" sz="46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r" rtl="0" eaLnBrk="0">
              <a:lnSpc>
                <a:spcPct val="96000"/>
              </a:lnSpc>
              <a:spcBef>
                <a:spcPts val="940"/>
              </a:spcBef>
            </a:pPr>
            <a:r>
              <a:rPr sz="3100" b="1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主模块按顺序每根芯</a:t>
            </a:r>
            <a:r>
              <a:rPr sz="31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线都发出一个电平</a:t>
            </a:r>
            <a:endParaRPr lang="en-US" altLang="en-US" sz="31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marL="340360" algn="l" rtl="0" eaLnBrk="0">
              <a:lnSpc>
                <a:spcPct val="96000"/>
              </a:lnSpc>
              <a:spcBef>
                <a:spcPts val="935"/>
              </a:spcBef>
            </a:pPr>
            <a:r>
              <a:rPr sz="31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信号，如果网络线相应芯线和</a:t>
            </a:r>
            <a:r>
              <a:rPr sz="3100" b="1" kern="0" spc="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水晶头的</a:t>
            </a:r>
            <a:endParaRPr lang="en-US" altLang="en-US" sz="31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marL="340360" algn="l" rtl="0" eaLnBrk="0">
              <a:lnSpc>
                <a:spcPct val="96000"/>
              </a:lnSpc>
              <a:spcBef>
                <a:spcPts val="935"/>
              </a:spcBef>
            </a:pPr>
            <a:r>
              <a:rPr sz="31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金属切片是相通的，那么主模块和副</a:t>
            </a:r>
            <a:r>
              <a:rPr sz="3100" b="1" kern="0" spc="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</a:t>
            </a:r>
            <a:endParaRPr lang="en-US" altLang="en-US" sz="31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334645" algn="l" rtl="0" eaLnBrk="0">
              <a:lnSpc>
                <a:spcPct val="96000"/>
              </a:lnSpc>
              <a:spcBef>
                <a:spcPts val="940"/>
              </a:spcBef>
            </a:pPr>
            <a:r>
              <a:rPr sz="3100" kern="0" spc="12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块相应的灯也会亮，</a:t>
            </a:r>
            <a:r>
              <a:rPr sz="3100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否则说明该根芯线</a:t>
            </a:r>
            <a:endParaRPr lang="en-US" altLang="en-US" sz="31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700" dirty="0"/>
          </a:p>
          <a:p>
            <a:pPr marL="340360" algn="l" rtl="0" eaLnBrk="0">
              <a:lnSpc>
                <a:spcPct val="96000"/>
              </a:lnSpc>
              <a:spcBef>
                <a:spcPts val="5"/>
              </a:spcBef>
            </a:pPr>
            <a:r>
              <a:rPr sz="3100" b="1" kern="0" spc="-2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连接有问题。</a:t>
            </a:r>
            <a:endParaRPr lang="en-US" altLang="en-US" sz="31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1546A1-0B2E-4109-90DB-4CFF8813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0A42-BA78-4FF1-ABFC-2D6BD7AA65C3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A78427C-09F2-4B89-AD69-C2ADD273A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7FE9E1-1BD8-486E-9C92-853E9EEF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42</a:t>
            </a:fld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table 6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0599"/>
              </p:ext>
            </p:extLst>
          </p:nvPr>
        </p:nvGraphicFramePr>
        <p:xfrm>
          <a:off x="631784" y="1660507"/>
          <a:ext cx="7772400" cy="3968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8175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28702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400" b="1" kern="0" spc="40" dirty="0">
                          <a:solidFill>
                            <a:schemeClr val="tx1"/>
                          </a:solidFill>
                        </a:rPr>
                        <a:t>直通线测试时灯闪动顺序</a:t>
                      </a:r>
                      <a:endParaRPr lang="en-US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27114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400" b="1" kern="0" spc="40" dirty="0">
                          <a:solidFill>
                            <a:schemeClr val="tx1"/>
                          </a:solidFill>
                        </a:rPr>
                        <a:t>交叉线测试时灯闪动顺序</a:t>
                      </a:r>
                      <a:endParaRPr lang="en-US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285750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主机端指示灯</a:t>
                      </a:r>
                      <a:endParaRPr lang="en-US" altLang="en-US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400" dirty="0"/>
                    </a:p>
                    <a:p>
                      <a:pPr marL="28892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测试端指示灯</a:t>
                      </a:r>
                      <a:endParaRPr lang="en-US" altLang="en-US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28257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主机端指示灯</a:t>
                      </a:r>
                      <a:endParaRPr lang="en-US" altLang="en-US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400" dirty="0"/>
                    </a:p>
                    <a:p>
                      <a:pPr marL="28892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测试端指示灯</a:t>
                      </a:r>
                      <a:endParaRPr lang="en-US" altLang="en-US" sz="18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911225" algn="l" rtl="0" eaLnBrk="0">
                        <a:lnSpc>
                          <a:spcPct val="79000"/>
                        </a:lnSpc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1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914400" algn="l" rtl="0" eaLnBrk="0">
                        <a:lnSpc>
                          <a:spcPct val="79000"/>
                        </a:lnSpc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1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908050" algn="l" rtl="0" eaLnBrk="0">
                        <a:lnSpc>
                          <a:spcPct val="79000"/>
                        </a:lnSpc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1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3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1225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2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2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0805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2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6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1225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3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3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0805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3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800" dirty="0"/>
                    </a:p>
                    <a:p>
                      <a:pPr marL="914400" algn="l" rtl="0" eaLnBrk="0">
                        <a:lnSpc>
                          <a:spcPct val="79000"/>
                        </a:lnSpc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1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1225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4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4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0805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4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4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1225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5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5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0805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5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9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5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91122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6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6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90805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6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2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900" dirty="0"/>
                    </a:p>
                    <a:p>
                      <a:pPr marL="91122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7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9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7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900" dirty="0"/>
                    </a:p>
                    <a:p>
                      <a:pPr marL="90805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7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9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7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911225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8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8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90805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8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91440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</a:rPr>
                        <a:t>8</a:t>
                      </a:r>
                      <a:endParaRPr lang="en-US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30" name="textbox 630"/>
          <p:cNvSpPr/>
          <p:nvPr/>
        </p:nvSpPr>
        <p:spPr>
          <a:xfrm>
            <a:off x="414429" y="636824"/>
            <a:ext cx="6203950" cy="6673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4400" b="1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观察灯闪情况判断连通性</a:t>
            </a:r>
            <a:endParaRPr lang="en-US" altLang="en-US" sz="44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6A971B-E5ED-4A52-8C8B-8F326B15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1D5A-39CE-4FEE-82D2-C1F4C6A1BB8D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3B6E280-E028-44AA-8CF6-1654F4AE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79DE96-5142-4598-824E-C5973E02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43</a:t>
            </a:fld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box 636"/>
          <p:cNvSpPr/>
          <p:nvPr/>
        </p:nvSpPr>
        <p:spPr>
          <a:xfrm>
            <a:off x="533379" y="489501"/>
            <a:ext cx="8010525" cy="52184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marL="96520" algn="l" rtl="0" eaLnBrk="0">
              <a:lnSpc>
                <a:spcPct val="96000"/>
              </a:lnSpc>
            </a:pPr>
            <a:r>
              <a:rPr sz="4600" b="1" kern="0" spc="-16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实验要求</a:t>
            </a:r>
            <a:endParaRPr lang="en-US" altLang="en-US" sz="4600" dirty="0"/>
          </a:p>
          <a:p>
            <a:pPr marL="50800" algn="l" rtl="0" eaLnBrk="0">
              <a:lnSpc>
                <a:spcPct val="95000"/>
              </a:lnSpc>
              <a:spcBef>
                <a:spcPts val="1935"/>
              </a:spcBef>
              <a:tabLst>
                <a:tab pos="100330" algn="l"/>
              </a:tabLst>
            </a:pPr>
            <a:r>
              <a:rPr sz="3200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3200" kern="0" spc="-11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撰写实验报告</a:t>
            </a:r>
            <a:endParaRPr lang="en-US" altLang="en-US" sz="3200" dirty="0"/>
          </a:p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marL="264795" algn="l" rtl="0" eaLnBrk="0">
              <a:lnSpc>
                <a:spcPct val="96000"/>
              </a:lnSpc>
              <a:spcBef>
                <a:spcPts val="815"/>
              </a:spcBef>
            </a:pPr>
            <a:r>
              <a:rPr sz="2700" b="1" kern="0" spc="1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-按照模板书写实验</a:t>
            </a:r>
            <a:r>
              <a:rPr sz="2700" b="1" kern="0" spc="1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步骤</a:t>
            </a:r>
            <a:endParaRPr lang="en-US" altLang="en-US" sz="27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271145" algn="l" rtl="0" eaLnBrk="0">
              <a:lnSpc>
                <a:spcPct val="97000"/>
              </a:lnSpc>
              <a:spcBef>
                <a:spcPts val="820"/>
              </a:spcBef>
            </a:pPr>
            <a:r>
              <a:rPr sz="2700" b="1" kern="0" spc="16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-上网查阅资料回答课后问题</a:t>
            </a:r>
            <a:endParaRPr lang="en-US" altLang="en-US" sz="27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r" rtl="0" eaLnBrk="0">
              <a:lnSpc>
                <a:spcPct val="94000"/>
              </a:lnSpc>
              <a:spcBef>
                <a:spcPts val="730"/>
              </a:spcBef>
            </a:pPr>
            <a:r>
              <a:rPr sz="2400" b="1" kern="0" spc="-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◆上网查阅H3C</a:t>
            </a:r>
            <a:r>
              <a:rPr sz="2400" kern="0" spc="-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b="1" kern="0" spc="-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交换机路由器</a:t>
            </a:r>
            <a:r>
              <a:rPr sz="2400" b="1" kern="0" spc="-4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命名规则，判断实验室目</a:t>
            </a:r>
            <a:endParaRPr lang="en-US" altLang="en-US" sz="2400" dirty="0"/>
          </a:p>
          <a:p>
            <a:pPr marL="970915" algn="l" rtl="0" eaLnBrk="0">
              <a:lnSpc>
                <a:spcPct val="95000"/>
              </a:lnSpc>
              <a:spcBef>
                <a:spcPts val="1635"/>
              </a:spcBef>
            </a:pPr>
            <a:r>
              <a:rPr sz="2400" kern="0" spc="-2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前设备级别。</a:t>
            </a:r>
            <a:endParaRPr lang="en-US" altLang="en-US" sz="24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600" dirty="0"/>
          </a:p>
          <a:p>
            <a:pPr marL="975360" indent="-226060" algn="l" rtl="0" eaLnBrk="0">
              <a:lnSpc>
                <a:spcPct val="120000"/>
              </a:lnSpc>
              <a:spcBef>
                <a:spcPts val="5"/>
              </a:spcBef>
            </a:pPr>
            <a:r>
              <a:rPr sz="2400" kern="0" spc="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◆</a:t>
            </a:r>
            <a:r>
              <a:rPr sz="2400" b="1" kern="0" spc="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上网查阅关于光纤、电缆、双绞</a:t>
            </a:r>
            <a:r>
              <a:rPr sz="2400" b="1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线(五类、六类、七</a:t>
            </a:r>
            <a:r>
              <a:rPr sz="2400" kern="0" spc="-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b="1" kern="0" spc="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类等包括超*类)有何不同，适用于哪些不同场景?</a:t>
            </a:r>
            <a:endParaRPr lang="en-US" altLang="en-US" sz="2400" dirty="0"/>
          </a:p>
        </p:txBody>
      </p:sp>
      <p:pic>
        <p:nvPicPr>
          <p:cNvPr id="638" name="picture 6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34959" y="1543050"/>
            <a:ext cx="57150" cy="146075"/>
          </a:xfrm>
          <a:prstGeom prst="rect">
            <a:avLst/>
          </a:prstGeom>
        </p:spPr>
      </p:pic>
      <p:pic>
        <p:nvPicPr>
          <p:cNvPr id="640" name="picture 6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46079" y="1644617"/>
            <a:ext cx="38130" cy="95257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582FDD-7CD6-4339-B50D-93473B03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9F042-272B-48DF-B85D-BC30382BD1E3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4C750BD-B6BE-4807-911F-017C6E72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89567F-2E4C-437F-AC0B-4BE237EE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44</a:t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2"/>
          <p:cNvSpPr/>
          <p:nvPr/>
        </p:nvSpPr>
        <p:spPr>
          <a:xfrm>
            <a:off x="932296" y="3564228"/>
            <a:ext cx="4781550" cy="31889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28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举例</a:t>
            </a:r>
            <a:endParaRPr lang="en-US" altLang="en-US" sz="28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marL="112395" algn="l" rtl="0" eaLnBrk="0">
              <a:lnSpc>
                <a:spcPct val="97000"/>
              </a:lnSpc>
              <a:spcBef>
                <a:spcPts val="575"/>
              </a:spcBef>
            </a:pPr>
            <a:r>
              <a:rPr sz="19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一物理层比特</a:t>
            </a:r>
            <a:r>
              <a:rPr sz="1900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9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1900" b="1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bit</a:t>
            </a:r>
            <a:r>
              <a:rPr sz="19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1900" kern="0" spc="-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9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传输</a:t>
            </a:r>
            <a:endParaRPr lang="en-US" altLang="en-US" sz="19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marL="108585" algn="l" rtl="0" eaLnBrk="0">
              <a:lnSpc>
                <a:spcPct val="97000"/>
              </a:lnSpc>
              <a:spcBef>
                <a:spcPts val="575"/>
              </a:spcBef>
            </a:pPr>
            <a:r>
              <a:rPr sz="1900" kern="0" spc="14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一数据链路层是帧</a:t>
            </a:r>
            <a:r>
              <a:rPr sz="1900" kern="0" spc="-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900" kern="0" spc="14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1900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frame</a:t>
            </a:r>
            <a:r>
              <a:rPr sz="1900" kern="0" spc="14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1900" kern="0" spc="75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900" kern="0" spc="13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传输</a:t>
            </a:r>
            <a:endParaRPr lang="en-US" altLang="en-US" sz="19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marL="112395" algn="l" rtl="0" eaLnBrk="0">
              <a:lnSpc>
                <a:spcPct val="85000"/>
              </a:lnSpc>
              <a:spcBef>
                <a:spcPts val="575"/>
              </a:spcBef>
            </a:pPr>
            <a:r>
              <a:rPr sz="1900" b="1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一网络层是分组</a:t>
            </a:r>
            <a:r>
              <a:rPr sz="1900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900" b="1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1900" b="1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packet</a:t>
            </a:r>
            <a:r>
              <a:rPr sz="1900" b="1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1900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900" b="1" kern="0" spc="1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传输</a:t>
            </a:r>
            <a:endParaRPr lang="en-US" altLang="en-US" sz="1900" dirty="0"/>
          </a:p>
          <a:p>
            <a:pPr marL="112395" algn="l" rtl="0" eaLnBrk="0">
              <a:lnSpc>
                <a:spcPts val="3990"/>
              </a:lnSpc>
            </a:pPr>
            <a:r>
              <a:rPr sz="19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一传输层是报文</a:t>
            </a:r>
            <a:r>
              <a:rPr sz="1900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9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1900" b="1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message</a:t>
            </a:r>
            <a:r>
              <a:rPr sz="19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1900" kern="0" spc="5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900" b="1" kern="0" spc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</a:t>
            </a:r>
            <a:r>
              <a:rPr sz="1900" b="1" kern="0" spc="9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</a:t>
            </a:r>
            <a:endParaRPr lang="en-US" altLang="en-US" sz="19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zh-CN" altLang="en-US" sz="300" dirty="0"/>
          </a:p>
          <a:p>
            <a:pPr algn="r" rtl="0" eaLnBrk="0">
              <a:lnSpc>
                <a:spcPts val="1455"/>
              </a:lnSpc>
              <a:spcBef>
                <a:spcPts val="0"/>
              </a:spcBef>
            </a:pPr>
            <a:endParaRPr lang="zh-CN" altLang="en-US" sz="1200" dirty="0"/>
          </a:p>
        </p:txBody>
      </p:sp>
      <p:sp>
        <p:nvSpPr>
          <p:cNvPr id="44" name="textbox 44"/>
          <p:cNvSpPr/>
          <p:nvPr/>
        </p:nvSpPr>
        <p:spPr>
          <a:xfrm>
            <a:off x="763751" y="588267"/>
            <a:ext cx="6787515" cy="1308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4400" b="1" kern="0" spc="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实验课程与理论课之间关系</a:t>
            </a:r>
            <a:endParaRPr lang="en-US" altLang="en-US" sz="4400" dirty="0"/>
          </a:p>
          <a:p>
            <a:pPr algn="l" rtl="0" eaLnBrk="0">
              <a:lnSpc>
                <a:spcPct val="100000"/>
              </a:lnSpc>
            </a:pPr>
            <a:endParaRPr lang="en-US" altLang="en-US" sz="1500" dirty="0"/>
          </a:p>
          <a:p>
            <a:pPr marL="347345" algn="l" rtl="0" eaLnBrk="0">
              <a:lnSpc>
                <a:spcPct val="96000"/>
              </a:lnSpc>
            </a:pPr>
            <a:r>
              <a:rPr sz="2800" kern="0" spc="-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《计算机网络》《网络管理》等</a:t>
            </a:r>
            <a:endParaRPr lang="en-US" altLang="en-US" sz="2800" dirty="0"/>
          </a:p>
        </p:txBody>
      </p:sp>
      <p:sp>
        <p:nvSpPr>
          <p:cNvPr id="46" name="textbox 46"/>
          <p:cNvSpPr/>
          <p:nvPr/>
        </p:nvSpPr>
        <p:spPr>
          <a:xfrm>
            <a:off x="932247" y="2174649"/>
            <a:ext cx="7547609" cy="10744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2800" b="1" kern="0" spc="1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理论课内容是实验的基础，实</a:t>
            </a:r>
            <a:r>
              <a:rPr sz="2800" b="1" kern="0" spc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验又是对理论知识</a:t>
            </a:r>
            <a:endParaRPr lang="en-US" altLang="en-US" sz="2800" b="1" dirty="0"/>
          </a:p>
          <a:p>
            <a:pPr algn="l" rtl="0" eaLnBrk="0">
              <a:lnSpc>
                <a:spcPct val="104000"/>
              </a:lnSpc>
            </a:pPr>
            <a:endParaRPr lang="en-US" altLang="en-US" sz="1400" dirty="0"/>
          </a:p>
          <a:p>
            <a:pPr algn="l" rtl="0" eaLnBrk="0">
              <a:lnSpc>
                <a:spcPct val="14000"/>
              </a:lnSpc>
            </a:pPr>
            <a:endParaRPr lang="en-US" altLang="en-US" sz="100" dirty="0"/>
          </a:p>
          <a:p>
            <a:pPr marL="69215" algn="l" rtl="0" eaLnBrk="0">
              <a:lnSpc>
                <a:spcPct val="97000"/>
              </a:lnSpc>
            </a:pPr>
            <a:r>
              <a:rPr sz="2800" b="1" kern="0" spc="-27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的运用和理解。</a:t>
            </a:r>
            <a:endParaRPr lang="en-US" altLang="en-US" sz="2800" dirty="0"/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19119" y="3721082"/>
            <a:ext cx="25420" cy="1207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FAED95-17F4-47A0-BF53-762D7F53D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6BB9-3B56-4EE4-AEE4-E476DA6CA3DE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0E8CCA2-9C44-43B3-908F-9E1125D60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 dirty="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F68D1-6E63-4619-860A-2B55C89E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6"/>
          <p:cNvSpPr/>
          <p:nvPr/>
        </p:nvSpPr>
        <p:spPr>
          <a:xfrm>
            <a:off x="769903" y="594645"/>
            <a:ext cx="7325994" cy="1622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ct val="96000"/>
              </a:lnSpc>
            </a:pPr>
            <a:r>
              <a:rPr lang="en-US" sz="44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H3C</a:t>
            </a:r>
            <a:r>
              <a:rPr lang="zh-CN" altLang="en-US" sz="44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</a:t>
            </a:r>
            <a:r>
              <a:rPr sz="44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</a:t>
            </a:r>
          </a:p>
          <a:p>
            <a:pPr marL="12700" algn="l" rtl="0" eaLnBrk="0">
              <a:lnSpc>
                <a:spcPct val="96000"/>
              </a:lnSpc>
            </a:pPr>
            <a:r>
              <a:rPr sz="44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4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sz="44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sz="4400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sz="44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基于实验室设备</a:t>
            </a:r>
            <a:endParaRPr lang="en-US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>
              <a:lnSpc>
                <a:spcPct val="125000"/>
              </a:lnSpc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1460" algn="l" rtl="0" eaLnBrk="0">
              <a:lnSpc>
                <a:spcPct val="96000"/>
              </a:lnSpc>
            </a:pPr>
            <a:r>
              <a:rPr sz="31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sz="3100" kern="0" spc="-64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31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台</a:t>
            </a:r>
            <a:r>
              <a:rPr sz="31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H3C</a:t>
            </a:r>
            <a:r>
              <a:rPr sz="3100" b="1" kern="0" spc="31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</a:t>
            </a:r>
            <a:r>
              <a:rPr sz="31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MSR</a:t>
            </a:r>
            <a:r>
              <a:rPr sz="3100" b="1" kern="0" spc="32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</a:t>
            </a:r>
            <a:r>
              <a:rPr sz="31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810-W-DB</a:t>
            </a:r>
            <a:r>
              <a:rPr sz="31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无线路由器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8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76369" y="4518687"/>
            <a:ext cx="4718121" cy="146047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D52DB13-717A-496E-9E60-A40D9E44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4" y="2774916"/>
            <a:ext cx="6102664" cy="130816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4CAF9-619E-486D-BB0E-72F49A08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E0FF-F4EE-49E2-A43E-8246F25FA433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4E1353-90CD-489A-A67A-7129FB45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ea typeface="楷体" panose="02010609060101010101" charset="-122"/>
              </a:rPr>
              <a:t>2024</a:t>
            </a:r>
            <a:r>
              <a:rPr lang="zh-CN" altLang="en-US" b="1" kern="0" spc="-30">
                <a:ea typeface="楷体" panose="02010609060101010101" charset="-122"/>
              </a:rPr>
              <a:t>年春季</a:t>
            </a:r>
            <a:r>
              <a:rPr lang="en-US" altLang="zh-CN" b="1" kern="0" spc="-30">
                <a:ea typeface="楷体" panose="02010609060101010101" charset="-122"/>
              </a:rPr>
              <a:t>《</a:t>
            </a:r>
            <a:r>
              <a:rPr lang="zh-CN" altLang="en-US" b="1" kern="0" spc="-30">
                <a:ea typeface="楷体" panose="02010609060101010101" charset="-122"/>
              </a:rPr>
              <a:t>计算机与网络安全</a:t>
            </a:r>
            <a:r>
              <a:rPr lang="en-US" altLang="zh-CN" kern="0" spc="-30">
                <a:ea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E514C-7AF3-4983-BBB6-626DFEAB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5794" y="3195960"/>
            <a:ext cx="5994440" cy="2978155"/>
          </a:xfrm>
          <a:prstGeom prst="rect">
            <a:avLst/>
          </a:prstGeom>
        </p:spPr>
      </p:pic>
      <p:sp>
        <p:nvSpPr>
          <p:cNvPr id="124" name="textbox 124"/>
          <p:cNvSpPr/>
          <p:nvPr/>
        </p:nvSpPr>
        <p:spPr>
          <a:xfrm>
            <a:off x="767882" y="1725127"/>
            <a:ext cx="6273800" cy="12636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r>
              <a:rPr sz="32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2台</a:t>
            </a:r>
            <a:r>
              <a:rPr sz="3200" b="1" kern="0" spc="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H3C MSR 36-40</a:t>
            </a:r>
            <a:r>
              <a:rPr sz="3200" b="1" kern="0" spc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企业级路</a:t>
            </a:r>
            <a:r>
              <a:rPr sz="3200" b="1" kern="0" spc="-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由器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ts val="6500"/>
              </a:lnSpc>
            </a:pPr>
            <a:r>
              <a:rPr sz="3200" b="1" kern="0" spc="-1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1台</a:t>
            </a:r>
            <a:r>
              <a:rPr sz="3200" b="1" kern="0" spc="-12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H3C MSR 26</a:t>
            </a:r>
            <a:r>
              <a:rPr sz="3200" b="1" kern="0" spc="-13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-00</a:t>
            </a:r>
            <a:r>
              <a:rPr sz="3200" b="1" kern="0" spc="-1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路由器。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55230B-9BCA-497C-978E-7045A2B29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70EF-2BD0-4BCB-B095-65166C4BEDA0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F4FBBE2-2733-47EE-A790-4F6B434C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D47D0E-3244-4B63-823E-89952262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77859" y="3663955"/>
            <a:ext cx="6826268" cy="2095462"/>
          </a:xfrm>
          <a:prstGeom prst="rect">
            <a:avLst/>
          </a:prstGeom>
        </p:spPr>
      </p:pic>
      <p:sp>
        <p:nvSpPr>
          <p:cNvPr id="132" name="textbox 132"/>
          <p:cNvSpPr/>
          <p:nvPr/>
        </p:nvSpPr>
        <p:spPr>
          <a:xfrm>
            <a:off x="1051182" y="1914508"/>
            <a:ext cx="5732145" cy="1289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r>
              <a:rPr sz="3300" b="1" kern="0" spc="-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2台</a:t>
            </a:r>
            <a:r>
              <a:rPr sz="3300" b="1" kern="0" spc="-8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H3C S5130</a:t>
            </a:r>
            <a:r>
              <a:rPr sz="3300" b="1" kern="0" spc="-9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S-28P-EI</a:t>
            </a:r>
            <a:r>
              <a:rPr sz="3300" b="1" kern="0" spc="-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交换机</a:t>
            </a:r>
            <a:endParaRPr lang="en-US" alt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l" rtl="0" eaLnBrk="0">
              <a:lnSpc>
                <a:spcPts val="6650"/>
              </a:lnSpc>
            </a:pPr>
            <a:r>
              <a:rPr sz="3300" b="1" kern="0" spc="-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1台H3C</a:t>
            </a:r>
            <a:r>
              <a:rPr sz="3300" kern="0" spc="1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3300" b="1" kern="0" spc="-8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S5560-30S-EI交换</a:t>
            </a:r>
            <a:r>
              <a:rPr sz="3300" b="1" kern="0" spc="-9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</a:t>
            </a:r>
            <a:endParaRPr lang="en-US" alt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EE8D4F-9BD8-409B-8867-2E5BA3B80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18B3-F25B-4811-8834-6957C98BA834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E70B156-4823-449E-8632-44FE739F5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4902B5-FE07-4518-ABDE-76823B77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40"/>
          <p:cNvSpPr/>
          <p:nvPr/>
        </p:nvSpPr>
        <p:spPr>
          <a:xfrm>
            <a:off x="770086" y="578105"/>
            <a:ext cx="4531995" cy="6737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4500" b="1" kern="0" spc="-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线下实验参考书</a:t>
            </a:r>
            <a:r>
              <a:rPr lang="zh-CN" sz="4500" b="1" kern="0" spc="-8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3369D0-F0F4-479D-A046-9A75CFE81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0" y="1683027"/>
            <a:ext cx="2654436" cy="37339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73F1C6-0084-4A84-B1D3-1092A7352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62" y="2546671"/>
            <a:ext cx="4877051" cy="287034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1C861F-57D3-45C5-8E21-19A86D01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D70E-FD52-47ED-B030-01E78F2E3652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6F05486-F385-4BEC-80F3-87C2BD4C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>
              <a:lnSpc>
                <a:spcPct val="83000"/>
              </a:lnSpc>
            </a:pPr>
            <a:endParaRPr lang="zh-CN" altLang="en-US" sz="100"/>
          </a:p>
          <a:p>
            <a:pPr marL="12700" eaLnBrk="0">
              <a:lnSpc>
                <a:spcPts val="1455"/>
              </a:lnSpc>
            </a:pP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2024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年春季</a:t>
            </a:r>
            <a:r>
              <a:rPr lang="en-US" altLang="zh-CN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b="1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计算机与网络安全</a:t>
            </a:r>
            <a:r>
              <a:rPr lang="en-US" altLang="zh-CN" kern="0" spc="-3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A15FD3-185C-428A-9D4A-0D421A91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81CD-CEE3-4ABB-8BF1-A4E334CCB9B7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Q5ZWRmZGVlYTg3MDI0N2UwODgyODBlMDlhOGQxZG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</TotalTime>
  <Words>1501</Words>
  <Application>Microsoft Office PowerPoint</Application>
  <PresentationFormat>全屏显示(4:3)</PresentationFormat>
  <Paragraphs>749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黑体</vt:lpstr>
      <vt:lpstr>楷体</vt:lpstr>
      <vt:lpstr>宋体</vt:lpstr>
      <vt:lpstr>YouYuan</vt:lpstr>
      <vt:lpstr>Arial</vt:lpstr>
      <vt:lpstr>Calibri</vt:lpstr>
      <vt:lpstr>Times New Roman</vt:lpstr>
      <vt:lpstr>Trebuchet MS</vt:lpstr>
      <vt:lpstr>Wingdings 3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pdfbuilder</dc:subject>
  <dc:creator>Kingsoft-PDF</dc:creator>
  <cp:lastModifiedBy>Feng Pengbin</cp:lastModifiedBy>
  <cp:revision>30</cp:revision>
  <dcterms:created xsi:type="dcterms:W3CDTF">2023-11-10T16:39:00Z</dcterms:created>
  <dcterms:modified xsi:type="dcterms:W3CDTF">2024-04-11T12:20:49Z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2023-11-13T00:12:35Z</vt:filetime>
  </property>
  <property fmtid="{D5CDD505-2E9C-101B-9397-08002B2CF9AE}" pid="4" name="UsrData">
    <vt:lpwstr>654e565d7c0d8a001fd40676wl</vt:lpwstr>
  </property>
  <property fmtid="{D5CDD505-2E9C-101B-9397-08002B2CF9AE}" pid="5" name="ICV">
    <vt:lpwstr>460AF0AF2BA3491EB7785A55985F7D8D_12</vt:lpwstr>
  </property>
  <property fmtid="{D5CDD505-2E9C-101B-9397-08002B2CF9AE}" pid="6" name="KSOProductBuildVer">
    <vt:lpwstr>2052-12.1.0.16250</vt:lpwstr>
  </property>
</Properties>
</file>